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0" r:id="rId2"/>
    <p:sldId id="256" r:id="rId3"/>
    <p:sldId id="257" r:id="rId4"/>
    <p:sldId id="258" r:id="rId5"/>
    <p:sldId id="29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92" r:id="rId29"/>
    <p:sldId id="281" r:id="rId30"/>
    <p:sldId id="282" r:id="rId31"/>
    <p:sldId id="283" r:id="rId32"/>
    <p:sldId id="284" r:id="rId33"/>
    <p:sldId id="285" r:id="rId34"/>
    <p:sldId id="286" r:id="rId35"/>
    <p:sldId id="287" r:id="rId36"/>
    <p:sldId id="288" r:id="rId37"/>
    <p:sldId id="28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6/9/2024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6/9/2024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6/9/2024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6/9/2024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6/9/2024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6/9/2024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6/9/2024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6/9/2024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6/9/2024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6/9/2024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6/9/2024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6/9/2024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code/umarmehmood/streaming-insights-exploring-netflix-data#7" TargetMode="External"/><Relationship Id="rId3" Type="http://schemas.openxmlformats.org/officeDocument/2006/relationships/hyperlink" Target="https://www.kaggle.com/code/umarmehmood/streaming-insights-exploring-netflix-data#3" TargetMode="External"/><Relationship Id="rId7" Type="http://schemas.openxmlformats.org/officeDocument/2006/relationships/hyperlink" Target="https://www.kaggle.com/code/umarmehmood/streaming-insights-exploring-netflix-data#6.1" TargetMode="External"/><Relationship Id="rId2" Type="http://schemas.openxmlformats.org/officeDocument/2006/relationships/hyperlink" Target="https://www.kaggle.com/code/umarmehmood/streaming-insights-exploring-netflix-data#1" TargetMode="External"/><Relationship Id="rId1" Type="http://schemas.openxmlformats.org/officeDocument/2006/relationships/slideLayout" Target="../slideLayouts/slideLayout2.xml"/><Relationship Id="rId6" Type="http://schemas.openxmlformats.org/officeDocument/2006/relationships/hyperlink" Target="https://www.kaggle.com/code/umarmehmood/streaming-insights-exploring-netflix-data#6" TargetMode="External"/><Relationship Id="rId11" Type="http://schemas.openxmlformats.org/officeDocument/2006/relationships/hyperlink" Target="https://www.kaggle.com/code/umarmehmood/streaming-insights-exploring-netflix-data#11" TargetMode="External"/><Relationship Id="rId5" Type="http://schemas.openxmlformats.org/officeDocument/2006/relationships/hyperlink" Target="https://www.kaggle.com/code/umarmehmood/streaming-insights-exploring-netflix-data#5" TargetMode="External"/><Relationship Id="rId10" Type="http://schemas.openxmlformats.org/officeDocument/2006/relationships/hyperlink" Target="https://www.kaggle.com/code/umarmehmood/streaming-insights-exploring-netflix-data#10" TargetMode="External"/><Relationship Id="rId4" Type="http://schemas.openxmlformats.org/officeDocument/2006/relationships/hyperlink" Target="https://www.kaggle.com/code/umarmehmood/streaming-insights-exploring-netflix-data#4" TargetMode="External"/><Relationship Id="rId9" Type="http://schemas.openxmlformats.org/officeDocument/2006/relationships/hyperlink" Target="https://www.kaggle.com/code/umarmehmood/streaming-insights-exploring-netflix-data#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ode/umarmehmood/streaming-insights-exploring-netflix-data#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code/umarmehmood/streaming-insights-exploring-netflix-data#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code/umarmehmood/streaming-insights-exploring-netflix-data#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7DE0254-A93D-48F4-0D96-021F1310D304}"/>
              </a:ext>
            </a:extLst>
          </p:cNvPr>
          <p:cNvPicPr>
            <a:picLocks noGrp="1" noChangeAspect="1"/>
          </p:cNvPicPr>
          <p:nvPr>
            <p:ph sz="quarter" idx="13"/>
          </p:nvPr>
        </p:nvPicPr>
        <p:blipFill>
          <a:blip r:embed="rId2"/>
          <a:stretch>
            <a:fillRect/>
          </a:stretch>
        </p:blipFill>
        <p:spPr>
          <a:xfrm>
            <a:off x="0" y="0"/>
            <a:ext cx="12192000" cy="6858000"/>
          </a:xfrm>
        </p:spPr>
      </p:pic>
    </p:spTree>
    <p:extLst>
      <p:ext uri="{BB962C8B-B14F-4D97-AF65-F5344CB8AC3E}">
        <p14:creationId xmlns:p14="http://schemas.microsoft.com/office/powerpoint/2010/main" val="1065380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A793-1FF6-ED22-BD97-40A8C58982F2}"/>
              </a:ext>
            </a:extLst>
          </p:cNvPr>
          <p:cNvSpPr>
            <a:spLocks noGrp="1"/>
          </p:cNvSpPr>
          <p:nvPr>
            <p:ph type="title"/>
          </p:nvPr>
        </p:nvSpPr>
        <p:spPr>
          <a:xfrm>
            <a:off x="685800" y="152401"/>
            <a:ext cx="10602685" cy="762000"/>
          </a:xfrm>
        </p:spPr>
        <p:txBody>
          <a:bodyPr>
            <a:normAutofit fontScale="90000"/>
          </a:bodyPr>
          <a:lstStyle/>
          <a:p>
            <a:r>
              <a:rPr lang="en-IN" dirty="0">
                <a:latin typeface="Arial" panose="020B0604020202020204" pitchFamily="34" charset="0"/>
                <a:cs typeface="Arial" panose="020B0604020202020204" pitchFamily="34" charset="0"/>
              </a:rPr>
              <a:t>to find last 5 records</a:t>
            </a:r>
          </a:p>
        </p:txBody>
      </p:sp>
      <p:pic>
        <p:nvPicPr>
          <p:cNvPr id="4" name="Picture 3">
            <a:extLst>
              <a:ext uri="{FF2B5EF4-FFF2-40B4-BE49-F238E27FC236}">
                <a16:creationId xmlns:a16="http://schemas.microsoft.com/office/drawing/2014/main" id="{5BF75A2C-97A3-D21A-5134-76DC66F4E508}"/>
              </a:ext>
            </a:extLst>
          </p:cNvPr>
          <p:cNvPicPr>
            <a:picLocks noChangeAspect="1"/>
          </p:cNvPicPr>
          <p:nvPr/>
        </p:nvPicPr>
        <p:blipFill rotWithShape="1">
          <a:blip r:embed="rId2"/>
          <a:srcRect l="6339" t="17533" b="14449"/>
          <a:stretch/>
        </p:blipFill>
        <p:spPr>
          <a:xfrm>
            <a:off x="195943" y="914401"/>
            <a:ext cx="11419114" cy="4561114"/>
          </a:xfrm>
          <a:prstGeom prst="rect">
            <a:avLst/>
          </a:prstGeom>
        </p:spPr>
      </p:pic>
    </p:spTree>
    <p:extLst>
      <p:ext uri="{BB962C8B-B14F-4D97-AF65-F5344CB8AC3E}">
        <p14:creationId xmlns:p14="http://schemas.microsoft.com/office/powerpoint/2010/main" val="334973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00348-5E10-5412-12F3-995DF8FB16E2}"/>
              </a:ext>
            </a:extLst>
          </p:cNvPr>
          <p:cNvSpPr>
            <a:spLocks noGrp="1"/>
          </p:cNvSpPr>
          <p:nvPr>
            <p:ph type="title"/>
          </p:nvPr>
        </p:nvSpPr>
        <p:spPr>
          <a:xfrm>
            <a:off x="0" y="-587828"/>
            <a:ext cx="11082683" cy="2425593"/>
          </a:xfrm>
        </p:spPr>
        <p:txBody>
          <a:bodyPr>
            <a:normAutofit/>
          </a:bodyPr>
          <a:lstStyle/>
          <a:p>
            <a:r>
              <a:rPr lang="en-IN" sz="2800" dirty="0">
                <a:latin typeface="Aptos Display" panose="020B0004020202020204" pitchFamily="34" charset="0"/>
              </a:rPr>
              <a:t>To know data about columns</a:t>
            </a:r>
          </a:p>
        </p:txBody>
      </p:sp>
      <p:pic>
        <p:nvPicPr>
          <p:cNvPr id="4" name="Picture 3">
            <a:extLst>
              <a:ext uri="{FF2B5EF4-FFF2-40B4-BE49-F238E27FC236}">
                <a16:creationId xmlns:a16="http://schemas.microsoft.com/office/drawing/2014/main" id="{62D1FD72-4312-C3E5-7F89-114B38D07A6C}"/>
              </a:ext>
            </a:extLst>
          </p:cNvPr>
          <p:cNvPicPr>
            <a:picLocks noChangeAspect="1"/>
          </p:cNvPicPr>
          <p:nvPr/>
        </p:nvPicPr>
        <p:blipFill>
          <a:blip r:embed="rId2"/>
          <a:stretch>
            <a:fillRect/>
          </a:stretch>
        </p:blipFill>
        <p:spPr>
          <a:xfrm>
            <a:off x="6409301" y="119743"/>
            <a:ext cx="4925112" cy="5311295"/>
          </a:xfrm>
          <a:prstGeom prst="rect">
            <a:avLst/>
          </a:prstGeom>
        </p:spPr>
      </p:pic>
      <p:sp>
        <p:nvSpPr>
          <p:cNvPr id="5" name="TextBox 4">
            <a:extLst>
              <a:ext uri="{FF2B5EF4-FFF2-40B4-BE49-F238E27FC236}">
                <a16:creationId xmlns:a16="http://schemas.microsoft.com/office/drawing/2014/main" id="{8B18E7C5-2EDE-440F-7049-B5145EE974A4}"/>
              </a:ext>
            </a:extLst>
          </p:cNvPr>
          <p:cNvSpPr txBox="1"/>
          <p:nvPr/>
        </p:nvSpPr>
        <p:spPr>
          <a:xfrm>
            <a:off x="206829" y="1059929"/>
            <a:ext cx="5575871" cy="3046988"/>
          </a:xfrm>
          <a:prstGeom prst="rect">
            <a:avLst/>
          </a:prstGeom>
          <a:noFill/>
        </p:spPr>
        <p:txBody>
          <a:bodyPr wrap="square" rtlCol="0">
            <a:spAutoFit/>
          </a:bodyPr>
          <a:lstStyle/>
          <a:p>
            <a:r>
              <a:rPr lang="en-IN" sz="3200" dirty="0">
                <a:latin typeface="Arial" panose="020B0604020202020204" pitchFamily="34" charset="0"/>
                <a:cs typeface="Arial" panose="020B0604020202020204" pitchFamily="34" charset="0"/>
              </a:rPr>
              <a:t>By checking info function we can find that there are 11 columns in table and most of the data type is object and from range index we can see that there are 8807 rows.</a:t>
            </a:r>
          </a:p>
        </p:txBody>
      </p:sp>
    </p:spTree>
    <p:extLst>
      <p:ext uri="{BB962C8B-B14F-4D97-AF65-F5344CB8AC3E}">
        <p14:creationId xmlns:p14="http://schemas.microsoft.com/office/powerpoint/2010/main" val="87196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79-67A6-0BD5-56D6-98FA795E473C}"/>
              </a:ext>
            </a:extLst>
          </p:cNvPr>
          <p:cNvSpPr>
            <a:spLocks noGrp="1"/>
          </p:cNvSpPr>
          <p:nvPr>
            <p:ph type="title"/>
          </p:nvPr>
        </p:nvSpPr>
        <p:spPr>
          <a:xfrm>
            <a:off x="685801" y="-97970"/>
            <a:ext cx="10396882" cy="1153884"/>
          </a:xfrm>
        </p:spPr>
        <p:txBody>
          <a:bodyPr/>
          <a:lstStyle/>
          <a:p>
            <a:pPr algn="ctr"/>
            <a:r>
              <a:rPr lang="en-IN" dirty="0"/>
              <a:t>Data cleaning</a:t>
            </a:r>
          </a:p>
        </p:txBody>
      </p:sp>
      <p:sp>
        <p:nvSpPr>
          <p:cNvPr id="3" name="TextBox 2">
            <a:extLst>
              <a:ext uri="{FF2B5EF4-FFF2-40B4-BE49-F238E27FC236}">
                <a16:creationId xmlns:a16="http://schemas.microsoft.com/office/drawing/2014/main" id="{73089477-8753-6753-91EC-923DC1B89A45}"/>
              </a:ext>
            </a:extLst>
          </p:cNvPr>
          <p:cNvSpPr txBox="1"/>
          <p:nvPr/>
        </p:nvSpPr>
        <p:spPr>
          <a:xfrm>
            <a:off x="435430" y="1186542"/>
            <a:ext cx="4931227" cy="4462760"/>
          </a:xfrm>
          <a:prstGeom prst="rect">
            <a:avLst/>
          </a:prstGeom>
          <a:noFill/>
        </p:spPr>
        <p:txBody>
          <a:bodyPr wrap="square" rtlCol="0">
            <a:spAutoFit/>
          </a:bodyPr>
          <a:lstStyle/>
          <a:p>
            <a:r>
              <a:rPr lang="en-IN" sz="3200" u="sng" dirty="0">
                <a:solidFill>
                  <a:srgbClr val="FF0000"/>
                </a:solidFill>
                <a:latin typeface="Aptos Display" panose="020B0004020202020204" pitchFamily="34" charset="0"/>
                <a:cs typeface="Arial" panose="020B0604020202020204" pitchFamily="34" charset="0"/>
              </a:rPr>
              <a:t>Finding null values in data:- </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There are maximum null values in director column </a:t>
            </a:r>
          </a:p>
          <a:p>
            <a:r>
              <a:rPr lang="en-IN" sz="2800" dirty="0">
                <a:latin typeface="Arial" panose="020B0604020202020204" pitchFamily="34" charset="0"/>
                <a:cs typeface="Arial" panose="020B0604020202020204" pitchFamily="34" charset="0"/>
              </a:rPr>
              <a:t>And after that in cast and country .</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In </a:t>
            </a:r>
            <a:r>
              <a:rPr lang="en-IN" sz="2800" dirty="0" err="1">
                <a:latin typeface="Arial" panose="020B0604020202020204" pitchFamily="34" charset="0"/>
                <a:cs typeface="Arial" panose="020B0604020202020204" pitchFamily="34" charset="0"/>
              </a:rPr>
              <a:t>date_added</a:t>
            </a:r>
            <a:r>
              <a:rPr lang="en-IN" sz="2800" dirty="0">
                <a:latin typeface="Arial" panose="020B0604020202020204" pitchFamily="34" charset="0"/>
                <a:cs typeface="Arial" panose="020B0604020202020204" pitchFamily="34" charset="0"/>
              </a:rPr>
              <a:t>, rating and duration there are very less null values.</a:t>
            </a:r>
          </a:p>
        </p:txBody>
      </p:sp>
      <p:pic>
        <p:nvPicPr>
          <p:cNvPr id="5" name="Picture 4">
            <a:extLst>
              <a:ext uri="{FF2B5EF4-FFF2-40B4-BE49-F238E27FC236}">
                <a16:creationId xmlns:a16="http://schemas.microsoft.com/office/drawing/2014/main" id="{FB795A6D-06C8-F596-6A16-A8964506EF1A}"/>
              </a:ext>
            </a:extLst>
          </p:cNvPr>
          <p:cNvPicPr>
            <a:picLocks noChangeAspect="1"/>
          </p:cNvPicPr>
          <p:nvPr/>
        </p:nvPicPr>
        <p:blipFill>
          <a:blip r:embed="rId2"/>
          <a:stretch>
            <a:fillRect/>
          </a:stretch>
        </p:blipFill>
        <p:spPr>
          <a:xfrm>
            <a:off x="7352719" y="782071"/>
            <a:ext cx="4153480" cy="4858428"/>
          </a:xfrm>
          <a:prstGeom prst="rect">
            <a:avLst/>
          </a:prstGeom>
        </p:spPr>
      </p:pic>
    </p:spTree>
    <p:extLst>
      <p:ext uri="{BB962C8B-B14F-4D97-AF65-F5344CB8AC3E}">
        <p14:creationId xmlns:p14="http://schemas.microsoft.com/office/powerpoint/2010/main" val="393608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280F-6F8F-5276-CF35-2837E8355BC9}"/>
              </a:ext>
            </a:extLst>
          </p:cNvPr>
          <p:cNvSpPr>
            <a:spLocks noGrp="1"/>
          </p:cNvSpPr>
          <p:nvPr>
            <p:ph type="title"/>
          </p:nvPr>
        </p:nvSpPr>
        <p:spPr>
          <a:xfrm>
            <a:off x="685801" y="87086"/>
            <a:ext cx="10396882" cy="1284515"/>
          </a:xfrm>
        </p:spPr>
        <p:txBody>
          <a:bodyPr>
            <a:normAutofit/>
          </a:bodyPr>
          <a:lstStyle/>
          <a:p>
            <a:r>
              <a:rPr lang="en-IN" dirty="0"/>
              <a:t>Finding null values in percentage </a:t>
            </a:r>
          </a:p>
        </p:txBody>
      </p:sp>
      <p:pic>
        <p:nvPicPr>
          <p:cNvPr id="4" name="Picture 3">
            <a:extLst>
              <a:ext uri="{FF2B5EF4-FFF2-40B4-BE49-F238E27FC236}">
                <a16:creationId xmlns:a16="http://schemas.microsoft.com/office/drawing/2014/main" id="{33D8DC02-0D06-64A2-4AF5-9E55DF91287A}"/>
              </a:ext>
            </a:extLst>
          </p:cNvPr>
          <p:cNvPicPr>
            <a:picLocks noChangeAspect="1"/>
          </p:cNvPicPr>
          <p:nvPr/>
        </p:nvPicPr>
        <p:blipFill rotWithShape="1">
          <a:blip r:embed="rId2"/>
          <a:srcRect l="6786" t="30952" r="65699" b="19303"/>
          <a:stretch/>
        </p:blipFill>
        <p:spPr>
          <a:xfrm>
            <a:off x="827314" y="990601"/>
            <a:ext cx="7023145" cy="4506686"/>
          </a:xfrm>
          <a:prstGeom prst="rect">
            <a:avLst/>
          </a:prstGeom>
        </p:spPr>
      </p:pic>
    </p:spTree>
    <p:extLst>
      <p:ext uri="{BB962C8B-B14F-4D97-AF65-F5344CB8AC3E}">
        <p14:creationId xmlns:p14="http://schemas.microsoft.com/office/powerpoint/2010/main" val="185235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AB90-CFDC-D0EA-BE43-F971C22BCADE}"/>
              </a:ext>
            </a:extLst>
          </p:cNvPr>
          <p:cNvSpPr>
            <a:spLocks noGrp="1"/>
          </p:cNvSpPr>
          <p:nvPr>
            <p:ph type="title"/>
          </p:nvPr>
        </p:nvSpPr>
        <p:spPr>
          <a:xfrm>
            <a:off x="685801" y="108858"/>
            <a:ext cx="10396882" cy="1088571"/>
          </a:xfrm>
        </p:spPr>
        <p:txBody>
          <a:bodyPr/>
          <a:lstStyle/>
          <a:p>
            <a:r>
              <a:rPr lang="en-IN" dirty="0"/>
              <a:t>An overview of statistics</a:t>
            </a:r>
          </a:p>
        </p:txBody>
      </p:sp>
      <p:pic>
        <p:nvPicPr>
          <p:cNvPr id="4" name="Picture 3">
            <a:extLst>
              <a:ext uri="{FF2B5EF4-FFF2-40B4-BE49-F238E27FC236}">
                <a16:creationId xmlns:a16="http://schemas.microsoft.com/office/drawing/2014/main" id="{37046E48-C427-601D-C299-C83D4D068A7F}"/>
              </a:ext>
            </a:extLst>
          </p:cNvPr>
          <p:cNvPicPr>
            <a:picLocks noChangeAspect="1"/>
          </p:cNvPicPr>
          <p:nvPr/>
        </p:nvPicPr>
        <p:blipFill>
          <a:blip r:embed="rId2"/>
          <a:stretch>
            <a:fillRect/>
          </a:stretch>
        </p:blipFill>
        <p:spPr>
          <a:xfrm>
            <a:off x="3499507" y="1058325"/>
            <a:ext cx="3581900" cy="4458322"/>
          </a:xfrm>
          <a:prstGeom prst="rect">
            <a:avLst/>
          </a:prstGeom>
        </p:spPr>
      </p:pic>
    </p:spTree>
    <p:extLst>
      <p:ext uri="{BB962C8B-B14F-4D97-AF65-F5344CB8AC3E}">
        <p14:creationId xmlns:p14="http://schemas.microsoft.com/office/powerpoint/2010/main" val="3665747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804C-720F-C189-6EE0-96BCF21F6495}"/>
              </a:ext>
            </a:extLst>
          </p:cNvPr>
          <p:cNvSpPr>
            <a:spLocks noGrp="1"/>
          </p:cNvSpPr>
          <p:nvPr>
            <p:ph type="title"/>
          </p:nvPr>
        </p:nvSpPr>
        <p:spPr>
          <a:xfrm>
            <a:off x="685801" y="0"/>
            <a:ext cx="10396902" cy="936171"/>
          </a:xfrm>
        </p:spPr>
        <p:txBody>
          <a:bodyPr>
            <a:normAutofit/>
          </a:bodyPr>
          <a:lstStyle/>
          <a:p>
            <a:r>
              <a:rPr lang="en-IN" sz="4000" dirty="0">
                <a:latin typeface="Aptos Narrow" panose="020B0004020202020204" pitchFamily="34" charset="0"/>
              </a:rPr>
              <a:t>replacing missing values by mode</a:t>
            </a:r>
          </a:p>
        </p:txBody>
      </p:sp>
      <p:sp>
        <p:nvSpPr>
          <p:cNvPr id="3" name="Text Placeholder 2">
            <a:extLst>
              <a:ext uri="{FF2B5EF4-FFF2-40B4-BE49-F238E27FC236}">
                <a16:creationId xmlns:a16="http://schemas.microsoft.com/office/drawing/2014/main" id="{C69056EF-570B-E3FC-8FD9-5140E477E8C9}"/>
              </a:ext>
            </a:extLst>
          </p:cNvPr>
          <p:cNvSpPr>
            <a:spLocks noGrp="1"/>
          </p:cNvSpPr>
          <p:nvPr>
            <p:ph type="body" sz="half" idx="2"/>
          </p:nvPr>
        </p:nvSpPr>
        <p:spPr>
          <a:xfrm>
            <a:off x="685779" y="2939143"/>
            <a:ext cx="10394729" cy="2440796"/>
          </a:xfrm>
        </p:spPr>
        <p:txBody>
          <a:bodyPr>
            <a:normAutofit/>
          </a:bodyPr>
          <a:lstStyle/>
          <a:p>
            <a:r>
              <a:rPr lang="en-IN" sz="2800" dirty="0">
                <a:latin typeface="Aptos Display" panose="020B0004020202020204" pitchFamily="34" charset="0"/>
              </a:rPr>
              <a:t>There are maximum missing values in director and cast country column so we can’t drop it that will impact on our dataset so replacing the missing values with mode.</a:t>
            </a:r>
          </a:p>
        </p:txBody>
      </p:sp>
      <p:pic>
        <p:nvPicPr>
          <p:cNvPr id="5" name="Picture 4">
            <a:extLst>
              <a:ext uri="{FF2B5EF4-FFF2-40B4-BE49-F238E27FC236}">
                <a16:creationId xmlns:a16="http://schemas.microsoft.com/office/drawing/2014/main" id="{769C938E-B01F-AED1-A614-8296A952BEB4}"/>
              </a:ext>
            </a:extLst>
          </p:cNvPr>
          <p:cNvPicPr>
            <a:picLocks noChangeAspect="1"/>
          </p:cNvPicPr>
          <p:nvPr/>
        </p:nvPicPr>
        <p:blipFill>
          <a:blip r:embed="rId2"/>
          <a:stretch>
            <a:fillRect/>
          </a:stretch>
        </p:blipFill>
        <p:spPr>
          <a:xfrm>
            <a:off x="1109297" y="846401"/>
            <a:ext cx="9240540" cy="1905266"/>
          </a:xfrm>
          <a:prstGeom prst="rect">
            <a:avLst/>
          </a:prstGeom>
        </p:spPr>
      </p:pic>
    </p:spTree>
    <p:extLst>
      <p:ext uri="{BB962C8B-B14F-4D97-AF65-F5344CB8AC3E}">
        <p14:creationId xmlns:p14="http://schemas.microsoft.com/office/powerpoint/2010/main" val="345707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40F8-1F19-4CCA-0E55-C58BFDBEFFAE}"/>
              </a:ext>
            </a:extLst>
          </p:cNvPr>
          <p:cNvSpPr>
            <a:spLocks noGrp="1"/>
          </p:cNvSpPr>
          <p:nvPr>
            <p:ph type="title"/>
          </p:nvPr>
        </p:nvSpPr>
        <p:spPr>
          <a:xfrm>
            <a:off x="685801" y="2121122"/>
            <a:ext cx="10396902" cy="1133707"/>
          </a:xfrm>
        </p:spPr>
        <p:txBody>
          <a:bodyPr>
            <a:normAutofit fontScale="90000"/>
          </a:bodyPr>
          <a:lstStyle/>
          <a:p>
            <a:r>
              <a:rPr lang="en-IN" sz="3200" dirty="0">
                <a:latin typeface="Aptos Display" panose="020B0004020202020204" pitchFamily="34" charset="0"/>
              </a:rPr>
              <a:t>TO KNOW ACTUAL VALUE COUNT OF HOW MANY MOVIES AND HOW MANY TV SHOWS ARE THERE I HAVE USED VALUE COUNT FUNCTION </a:t>
            </a:r>
          </a:p>
        </p:txBody>
      </p:sp>
      <p:sp>
        <p:nvSpPr>
          <p:cNvPr id="3" name="Text Placeholder 2">
            <a:extLst>
              <a:ext uri="{FF2B5EF4-FFF2-40B4-BE49-F238E27FC236}">
                <a16:creationId xmlns:a16="http://schemas.microsoft.com/office/drawing/2014/main" id="{42630AD5-F955-8A52-4A3F-A28F3A22BE1D}"/>
              </a:ext>
            </a:extLst>
          </p:cNvPr>
          <p:cNvSpPr>
            <a:spLocks noGrp="1"/>
          </p:cNvSpPr>
          <p:nvPr>
            <p:ph type="body" sz="half" idx="2"/>
          </p:nvPr>
        </p:nvSpPr>
        <p:spPr>
          <a:xfrm>
            <a:off x="685779" y="3254829"/>
            <a:ext cx="10394729" cy="2125110"/>
          </a:xfrm>
        </p:spPr>
        <p:txBody>
          <a:bodyPr/>
          <a:lstStyle/>
          <a:p>
            <a:endParaRPr lang="en-IN" dirty="0"/>
          </a:p>
        </p:txBody>
      </p:sp>
      <p:pic>
        <p:nvPicPr>
          <p:cNvPr id="5" name="Picture 4">
            <a:extLst>
              <a:ext uri="{FF2B5EF4-FFF2-40B4-BE49-F238E27FC236}">
                <a16:creationId xmlns:a16="http://schemas.microsoft.com/office/drawing/2014/main" id="{31C67AE6-A092-1F39-32D9-ACA1DBCE033E}"/>
              </a:ext>
            </a:extLst>
          </p:cNvPr>
          <p:cNvPicPr>
            <a:picLocks noChangeAspect="1"/>
          </p:cNvPicPr>
          <p:nvPr/>
        </p:nvPicPr>
        <p:blipFill>
          <a:blip r:embed="rId2"/>
          <a:stretch>
            <a:fillRect/>
          </a:stretch>
        </p:blipFill>
        <p:spPr>
          <a:xfrm>
            <a:off x="805522" y="204454"/>
            <a:ext cx="6596696" cy="1759581"/>
          </a:xfrm>
          <a:prstGeom prst="rect">
            <a:avLst/>
          </a:prstGeom>
        </p:spPr>
      </p:pic>
      <p:pic>
        <p:nvPicPr>
          <p:cNvPr id="7" name="Picture 6">
            <a:extLst>
              <a:ext uri="{FF2B5EF4-FFF2-40B4-BE49-F238E27FC236}">
                <a16:creationId xmlns:a16="http://schemas.microsoft.com/office/drawing/2014/main" id="{86282F65-D046-0BA0-053F-84293CC02BB9}"/>
              </a:ext>
            </a:extLst>
          </p:cNvPr>
          <p:cNvPicPr>
            <a:picLocks noChangeAspect="1"/>
          </p:cNvPicPr>
          <p:nvPr/>
        </p:nvPicPr>
        <p:blipFill>
          <a:blip r:embed="rId3"/>
          <a:stretch>
            <a:fillRect/>
          </a:stretch>
        </p:blipFill>
        <p:spPr>
          <a:xfrm>
            <a:off x="1574758" y="3411916"/>
            <a:ext cx="5435642" cy="2162477"/>
          </a:xfrm>
          <a:prstGeom prst="rect">
            <a:avLst/>
          </a:prstGeom>
        </p:spPr>
      </p:pic>
    </p:spTree>
    <p:extLst>
      <p:ext uri="{BB962C8B-B14F-4D97-AF65-F5344CB8AC3E}">
        <p14:creationId xmlns:p14="http://schemas.microsoft.com/office/powerpoint/2010/main" val="29505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F96725-E3E0-6CF6-991E-6F1E73E10D0F}"/>
              </a:ext>
            </a:extLst>
          </p:cNvPr>
          <p:cNvSpPr>
            <a:spLocks noGrp="1"/>
          </p:cNvSpPr>
          <p:nvPr>
            <p:ph type="body" sz="half" idx="2"/>
          </p:nvPr>
        </p:nvSpPr>
        <p:spPr>
          <a:xfrm>
            <a:off x="685780" y="3826863"/>
            <a:ext cx="9427050" cy="1104366"/>
          </a:xfrm>
        </p:spPr>
        <p:txBody>
          <a:bodyPr>
            <a:noAutofit/>
          </a:bodyPr>
          <a:lstStyle/>
          <a:p>
            <a:r>
              <a:rPr lang="en-IN" sz="2800" dirty="0">
                <a:solidFill>
                  <a:srgbClr val="FF0000"/>
                </a:solidFill>
                <a:latin typeface="Aptos Display" panose="020B0004020202020204" pitchFamily="34" charset="0"/>
              </a:rPr>
              <a:t>And there are 4-5 values are missing in rating and duration so we have </a:t>
            </a:r>
            <a:r>
              <a:rPr lang="en-IN" sz="2800" dirty="0" err="1">
                <a:solidFill>
                  <a:srgbClr val="FF0000"/>
                </a:solidFill>
                <a:latin typeface="Aptos Display" panose="020B0004020202020204" pitchFamily="34" charset="0"/>
              </a:rPr>
              <a:t>droped</a:t>
            </a:r>
            <a:r>
              <a:rPr lang="en-IN" sz="2800" dirty="0">
                <a:solidFill>
                  <a:srgbClr val="FF0000"/>
                </a:solidFill>
                <a:latin typeface="Aptos Display" panose="020B0004020202020204" pitchFamily="34" charset="0"/>
              </a:rPr>
              <a:t> those missing values</a:t>
            </a:r>
          </a:p>
        </p:txBody>
      </p:sp>
      <p:pic>
        <p:nvPicPr>
          <p:cNvPr id="5" name="Picture 4">
            <a:extLst>
              <a:ext uri="{FF2B5EF4-FFF2-40B4-BE49-F238E27FC236}">
                <a16:creationId xmlns:a16="http://schemas.microsoft.com/office/drawing/2014/main" id="{2C4FEAA9-FA66-6BF8-D986-0EF2E6C5FDDA}"/>
              </a:ext>
            </a:extLst>
          </p:cNvPr>
          <p:cNvPicPr>
            <a:picLocks noChangeAspect="1"/>
          </p:cNvPicPr>
          <p:nvPr/>
        </p:nvPicPr>
        <p:blipFill>
          <a:blip r:embed="rId2"/>
          <a:stretch>
            <a:fillRect/>
          </a:stretch>
        </p:blipFill>
        <p:spPr>
          <a:xfrm>
            <a:off x="685778" y="2283629"/>
            <a:ext cx="10394729" cy="1314633"/>
          </a:xfrm>
          <a:prstGeom prst="rect">
            <a:avLst/>
          </a:prstGeom>
        </p:spPr>
      </p:pic>
      <p:sp>
        <p:nvSpPr>
          <p:cNvPr id="9" name="TextBox 8">
            <a:extLst>
              <a:ext uri="{FF2B5EF4-FFF2-40B4-BE49-F238E27FC236}">
                <a16:creationId xmlns:a16="http://schemas.microsoft.com/office/drawing/2014/main" id="{4BB15415-C518-87F5-32FF-F5B9C739B6A0}"/>
              </a:ext>
            </a:extLst>
          </p:cNvPr>
          <p:cNvSpPr txBox="1"/>
          <p:nvPr/>
        </p:nvSpPr>
        <p:spPr>
          <a:xfrm>
            <a:off x="761977" y="221526"/>
            <a:ext cx="9919607" cy="2062103"/>
          </a:xfrm>
          <a:prstGeom prst="rect">
            <a:avLst/>
          </a:prstGeom>
          <a:noFill/>
        </p:spPr>
        <p:txBody>
          <a:bodyPr wrap="square">
            <a:spAutoFit/>
          </a:bodyPr>
          <a:lstStyle/>
          <a:p>
            <a:r>
              <a:rPr lang="en-IN" sz="3200" dirty="0">
                <a:solidFill>
                  <a:srgbClr val="FF0000"/>
                </a:solidFill>
                <a:latin typeface="Aptos Display" panose="020B0004020202020204" pitchFamily="34" charset="0"/>
              </a:rPr>
              <a:t>There is column of </a:t>
            </a:r>
            <a:r>
              <a:rPr lang="en-IN" sz="3200" dirty="0" err="1">
                <a:solidFill>
                  <a:srgbClr val="FF0000"/>
                </a:solidFill>
                <a:latin typeface="Aptos Display" panose="020B0004020202020204" pitchFamily="34" charset="0"/>
              </a:rPr>
              <a:t>date_added</a:t>
            </a:r>
            <a:r>
              <a:rPr lang="en-IN" sz="3200" dirty="0">
                <a:solidFill>
                  <a:srgbClr val="FF0000"/>
                </a:solidFill>
                <a:latin typeface="Aptos Display" panose="020B0004020202020204" pitchFamily="34" charset="0"/>
              </a:rPr>
              <a:t> in existing data but in that we have date month and year in common table so I have </a:t>
            </a:r>
            <a:r>
              <a:rPr lang="en-IN" sz="3200" dirty="0" err="1">
                <a:solidFill>
                  <a:srgbClr val="FF0000"/>
                </a:solidFill>
                <a:latin typeface="Aptos Display" panose="020B0004020202020204" pitchFamily="34" charset="0"/>
              </a:rPr>
              <a:t>splitted</a:t>
            </a:r>
            <a:r>
              <a:rPr lang="en-IN" sz="3200" dirty="0">
                <a:solidFill>
                  <a:srgbClr val="FF0000"/>
                </a:solidFill>
                <a:latin typeface="Aptos Display" panose="020B0004020202020204" pitchFamily="34" charset="0"/>
              </a:rPr>
              <a:t> that column and made two new columns which are </a:t>
            </a:r>
            <a:r>
              <a:rPr lang="en-IN" sz="3200" dirty="0" err="1">
                <a:solidFill>
                  <a:srgbClr val="FF0000"/>
                </a:solidFill>
                <a:latin typeface="Aptos Display" panose="020B0004020202020204" pitchFamily="34" charset="0"/>
              </a:rPr>
              <a:t>added_month</a:t>
            </a:r>
            <a:r>
              <a:rPr lang="en-IN" sz="3200" dirty="0">
                <a:solidFill>
                  <a:srgbClr val="FF0000"/>
                </a:solidFill>
                <a:latin typeface="Aptos Display" panose="020B0004020202020204" pitchFamily="34" charset="0"/>
              </a:rPr>
              <a:t> and </a:t>
            </a:r>
            <a:r>
              <a:rPr lang="en-IN" sz="3200" dirty="0" err="1">
                <a:solidFill>
                  <a:srgbClr val="FF0000"/>
                </a:solidFill>
                <a:latin typeface="Aptos Display" panose="020B0004020202020204" pitchFamily="34" charset="0"/>
              </a:rPr>
              <a:t>added_year</a:t>
            </a:r>
            <a:r>
              <a:rPr lang="en-IN" sz="3200" dirty="0">
                <a:solidFill>
                  <a:srgbClr val="FF0000"/>
                </a:solidFill>
                <a:latin typeface="Aptos Display" panose="020B0004020202020204" pitchFamily="34" charset="0"/>
              </a:rPr>
              <a:t> </a:t>
            </a:r>
          </a:p>
        </p:txBody>
      </p:sp>
      <p:pic>
        <p:nvPicPr>
          <p:cNvPr id="11" name="Picture 10">
            <a:extLst>
              <a:ext uri="{FF2B5EF4-FFF2-40B4-BE49-F238E27FC236}">
                <a16:creationId xmlns:a16="http://schemas.microsoft.com/office/drawing/2014/main" id="{4C64F86B-AFBE-CEF2-FF31-F82B7677E38B}"/>
              </a:ext>
            </a:extLst>
          </p:cNvPr>
          <p:cNvPicPr>
            <a:picLocks noChangeAspect="1"/>
          </p:cNvPicPr>
          <p:nvPr/>
        </p:nvPicPr>
        <p:blipFill>
          <a:blip r:embed="rId3"/>
          <a:stretch>
            <a:fillRect/>
          </a:stretch>
        </p:blipFill>
        <p:spPr>
          <a:xfrm>
            <a:off x="524415" y="4846677"/>
            <a:ext cx="10394729" cy="1452133"/>
          </a:xfrm>
          <a:prstGeom prst="rect">
            <a:avLst/>
          </a:prstGeom>
        </p:spPr>
      </p:pic>
    </p:spTree>
    <p:extLst>
      <p:ext uri="{BB962C8B-B14F-4D97-AF65-F5344CB8AC3E}">
        <p14:creationId xmlns:p14="http://schemas.microsoft.com/office/powerpoint/2010/main" val="152479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1BEF-D146-8E3D-7068-9F210F2F3EFA}"/>
              </a:ext>
            </a:extLst>
          </p:cNvPr>
          <p:cNvSpPr>
            <a:spLocks noGrp="1"/>
          </p:cNvSpPr>
          <p:nvPr>
            <p:ph type="title"/>
          </p:nvPr>
        </p:nvSpPr>
        <p:spPr>
          <a:xfrm>
            <a:off x="685801" y="685801"/>
            <a:ext cx="10396902" cy="1436914"/>
          </a:xfrm>
        </p:spPr>
        <p:txBody>
          <a:bodyPr>
            <a:normAutofit/>
          </a:bodyPr>
          <a:lstStyle/>
          <a:p>
            <a:r>
              <a:rPr lang="en-IN" sz="4000" dirty="0">
                <a:latin typeface="Bahnschrift Condensed" panose="020B0502040204020203" pitchFamily="34" charset="0"/>
              </a:rPr>
              <a:t>Here is another syntax for checking exact rows and columns or shape of data after cleaning data</a:t>
            </a:r>
          </a:p>
        </p:txBody>
      </p:sp>
      <p:pic>
        <p:nvPicPr>
          <p:cNvPr id="5" name="Picture 4">
            <a:extLst>
              <a:ext uri="{FF2B5EF4-FFF2-40B4-BE49-F238E27FC236}">
                <a16:creationId xmlns:a16="http://schemas.microsoft.com/office/drawing/2014/main" id="{0AE593A5-891F-C8EA-FE3A-FB28F2176CE4}"/>
              </a:ext>
            </a:extLst>
          </p:cNvPr>
          <p:cNvPicPr>
            <a:picLocks noChangeAspect="1"/>
          </p:cNvPicPr>
          <p:nvPr/>
        </p:nvPicPr>
        <p:blipFill>
          <a:blip r:embed="rId2"/>
          <a:stretch>
            <a:fillRect/>
          </a:stretch>
        </p:blipFill>
        <p:spPr>
          <a:xfrm>
            <a:off x="685779" y="2206680"/>
            <a:ext cx="10564699" cy="2444640"/>
          </a:xfrm>
          <a:prstGeom prst="rect">
            <a:avLst/>
          </a:prstGeom>
        </p:spPr>
      </p:pic>
    </p:spTree>
    <p:extLst>
      <p:ext uri="{BB962C8B-B14F-4D97-AF65-F5344CB8AC3E}">
        <p14:creationId xmlns:p14="http://schemas.microsoft.com/office/powerpoint/2010/main" val="2965570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AAB3B-3B7C-E43A-6E31-A88B2B59CF6C}"/>
              </a:ext>
            </a:extLst>
          </p:cNvPr>
          <p:cNvPicPr>
            <a:picLocks noChangeAspect="1"/>
          </p:cNvPicPr>
          <p:nvPr/>
        </p:nvPicPr>
        <p:blipFill rotWithShape="1">
          <a:blip r:embed="rId2"/>
          <a:srcRect b="5080"/>
          <a:stretch/>
        </p:blipFill>
        <p:spPr>
          <a:xfrm>
            <a:off x="266842" y="119742"/>
            <a:ext cx="5829158" cy="5379939"/>
          </a:xfrm>
          <a:prstGeom prst="rect">
            <a:avLst/>
          </a:prstGeom>
        </p:spPr>
      </p:pic>
      <p:sp>
        <p:nvSpPr>
          <p:cNvPr id="6" name="TextBox 5">
            <a:extLst>
              <a:ext uri="{FF2B5EF4-FFF2-40B4-BE49-F238E27FC236}">
                <a16:creationId xmlns:a16="http://schemas.microsoft.com/office/drawing/2014/main" id="{A72D6ACF-E614-B64E-702F-4F2FAAB62141}"/>
              </a:ext>
            </a:extLst>
          </p:cNvPr>
          <p:cNvSpPr txBox="1"/>
          <p:nvPr/>
        </p:nvSpPr>
        <p:spPr>
          <a:xfrm>
            <a:off x="6313714" y="544286"/>
            <a:ext cx="5170715" cy="1661993"/>
          </a:xfrm>
          <a:prstGeom prst="rect">
            <a:avLst/>
          </a:prstGeom>
          <a:noFill/>
        </p:spPr>
        <p:txBody>
          <a:bodyPr wrap="square" rtlCol="0">
            <a:spAutoFit/>
          </a:bodyPr>
          <a:lstStyle/>
          <a:p>
            <a:r>
              <a:rPr lang="en-US" sz="2800" b="0" i="0" dirty="0">
                <a:solidFill>
                  <a:srgbClr val="000000"/>
                </a:solidFill>
                <a:effectLst/>
                <a:latin typeface="Aptos Display" panose="020B0004020202020204" pitchFamily="34" charset="0"/>
              </a:rPr>
              <a:t>Question 1. What is the distribution of content types on Netflix?</a:t>
            </a:r>
          </a:p>
          <a:p>
            <a:endParaRPr lang="en-IN" dirty="0"/>
          </a:p>
        </p:txBody>
      </p:sp>
      <p:sp>
        <p:nvSpPr>
          <p:cNvPr id="7" name="TextBox 6">
            <a:extLst>
              <a:ext uri="{FF2B5EF4-FFF2-40B4-BE49-F238E27FC236}">
                <a16:creationId xmlns:a16="http://schemas.microsoft.com/office/drawing/2014/main" id="{9B65CF66-1D10-E768-E6FF-7547494B274F}"/>
              </a:ext>
            </a:extLst>
          </p:cNvPr>
          <p:cNvSpPr txBox="1"/>
          <p:nvPr/>
        </p:nvSpPr>
        <p:spPr>
          <a:xfrm>
            <a:off x="6411686" y="2206279"/>
            <a:ext cx="4942114" cy="1815882"/>
          </a:xfrm>
          <a:prstGeom prst="rect">
            <a:avLst/>
          </a:prstGeom>
          <a:noFill/>
        </p:spPr>
        <p:txBody>
          <a:bodyPr wrap="square" rtlCol="0">
            <a:spAutoFit/>
          </a:bodyPr>
          <a:lstStyle/>
          <a:p>
            <a:r>
              <a:rPr lang="en-IN" sz="2800" dirty="0">
                <a:latin typeface="Aptos Display" panose="020B0004020202020204" pitchFamily="34" charset="0"/>
              </a:rPr>
              <a:t>There are maximum movies content is present on Netflix than tv shows there are 6126 movies and 2674 tv shows </a:t>
            </a:r>
          </a:p>
        </p:txBody>
      </p:sp>
    </p:spTree>
    <p:extLst>
      <p:ext uri="{BB962C8B-B14F-4D97-AF65-F5344CB8AC3E}">
        <p14:creationId xmlns:p14="http://schemas.microsoft.com/office/powerpoint/2010/main" val="332586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FC99-411C-8323-8FFF-915F01F03B57}"/>
              </a:ext>
            </a:extLst>
          </p:cNvPr>
          <p:cNvSpPr>
            <a:spLocks noGrp="1"/>
          </p:cNvSpPr>
          <p:nvPr>
            <p:ph type="ctrTitle"/>
          </p:nvPr>
        </p:nvSpPr>
        <p:spPr/>
        <p:txBody>
          <a:bodyPr>
            <a:normAutofit/>
          </a:bodyPr>
          <a:lstStyle/>
          <a:p>
            <a:r>
              <a:rPr lang="en-IN" sz="9600" dirty="0">
                <a:latin typeface="Bahnschrift Condensed" panose="020B0502040204020203" pitchFamily="34" charset="0"/>
              </a:rPr>
              <a:t>Welcome to</a:t>
            </a:r>
          </a:p>
        </p:txBody>
      </p:sp>
      <p:sp>
        <p:nvSpPr>
          <p:cNvPr id="3" name="Subtitle 2">
            <a:extLst>
              <a:ext uri="{FF2B5EF4-FFF2-40B4-BE49-F238E27FC236}">
                <a16:creationId xmlns:a16="http://schemas.microsoft.com/office/drawing/2014/main" id="{FF363E04-FC01-89BF-0103-23A166B97221}"/>
              </a:ext>
            </a:extLst>
          </p:cNvPr>
          <p:cNvSpPr>
            <a:spLocks noGrp="1"/>
          </p:cNvSpPr>
          <p:nvPr>
            <p:ph type="subTitle" idx="1"/>
          </p:nvPr>
        </p:nvSpPr>
        <p:spPr/>
        <p:txBody>
          <a:bodyPr/>
          <a:lstStyle/>
          <a:p>
            <a:r>
              <a:rPr lang="en-IN" dirty="0"/>
              <a:t>EDA ON NETFLIX MOVIES AND TV SHOWS</a:t>
            </a:r>
          </a:p>
        </p:txBody>
      </p:sp>
    </p:spTree>
    <p:extLst>
      <p:ext uri="{BB962C8B-B14F-4D97-AF65-F5344CB8AC3E}">
        <p14:creationId xmlns:p14="http://schemas.microsoft.com/office/powerpoint/2010/main" val="1510219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1FE1-565C-19E0-B0CE-060E1930BAB4}"/>
              </a:ext>
            </a:extLst>
          </p:cNvPr>
          <p:cNvSpPr>
            <a:spLocks noGrp="1"/>
          </p:cNvSpPr>
          <p:nvPr>
            <p:ph type="title"/>
          </p:nvPr>
        </p:nvSpPr>
        <p:spPr>
          <a:xfrm>
            <a:off x="-370114" y="97995"/>
            <a:ext cx="11974286" cy="1371600"/>
          </a:xfrm>
        </p:spPr>
        <p:txBody>
          <a:bodyPr>
            <a:normAutofit/>
          </a:bodyPr>
          <a:lstStyle/>
          <a:p>
            <a:r>
              <a:rPr lang="en-US" sz="2800" b="0" i="0" dirty="0">
                <a:solidFill>
                  <a:srgbClr val="000000"/>
                </a:solidFill>
                <a:effectLst/>
                <a:latin typeface="Arial" panose="020B0604020202020204" pitchFamily="34" charset="0"/>
              </a:rPr>
              <a:t>Question 2. Which country produces the most content on Netflix?</a:t>
            </a:r>
            <a:br>
              <a:rPr lang="en-US" sz="2800" b="0" i="0" dirty="0">
                <a:solidFill>
                  <a:srgbClr val="000000"/>
                </a:solidFill>
                <a:effectLst/>
                <a:latin typeface="Arial" panose="020B0604020202020204" pitchFamily="34" charset="0"/>
              </a:rPr>
            </a:br>
            <a:endParaRPr lang="en-IN" sz="2800" dirty="0"/>
          </a:p>
        </p:txBody>
      </p:sp>
      <p:pic>
        <p:nvPicPr>
          <p:cNvPr id="5" name="Picture 4">
            <a:extLst>
              <a:ext uri="{FF2B5EF4-FFF2-40B4-BE49-F238E27FC236}">
                <a16:creationId xmlns:a16="http://schemas.microsoft.com/office/drawing/2014/main" id="{78CA4AEB-8F0D-95C3-007E-34E6F9ADD2BB}"/>
              </a:ext>
            </a:extLst>
          </p:cNvPr>
          <p:cNvPicPr>
            <a:picLocks noChangeAspect="1"/>
          </p:cNvPicPr>
          <p:nvPr/>
        </p:nvPicPr>
        <p:blipFill>
          <a:blip r:embed="rId2"/>
          <a:stretch>
            <a:fillRect/>
          </a:stretch>
        </p:blipFill>
        <p:spPr>
          <a:xfrm>
            <a:off x="1797291" y="1003852"/>
            <a:ext cx="6392167" cy="4558747"/>
          </a:xfrm>
          <a:prstGeom prst="rect">
            <a:avLst/>
          </a:prstGeom>
        </p:spPr>
      </p:pic>
    </p:spTree>
    <p:extLst>
      <p:ext uri="{BB962C8B-B14F-4D97-AF65-F5344CB8AC3E}">
        <p14:creationId xmlns:p14="http://schemas.microsoft.com/office/powerpoint/2010/main" val="121940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EEC231-6AB8-0022-E491-5C9BA724B816}"/>
              </a:ext>
            </a:extLst>
          </p:cNvPr>
          <p:cNvSpPr>
            <a:spLocks noGrp="1"/>
          </p:cNvSpPr>
          <p:nvPr>
            <p:ph type="body" sz="half" idx="2"/>
          </p:nvPr>
        </p:nvSpPr>
        <p:spPr>
          <a:xfrm>
            <a:off x="7271657" y="1478061"/>
            <a:ext cx="4397829" cy="4051882"/>
          </a:xfrm>
        </p:spPr>
        <p:txBody>
          <a:bodyPr>
            <a:noAutofit/>
          </a:bodyPr>
          <a:lstStyle/>
          <a:p>
            <a:r>
              <a:rPr lang="en-IN" sz="2000" dirty="0" err="1">
                <a:solidFill>
                  <a:srgbClr val="000000"/>
                </a:solidFill>
                <a:highlight>
                  <a:srgbClr val="F0F0F0"/>
                </a:highlight>
                <a:latin typeface="Arial" panose="020B0604020202020204" pitchFamily="34" charset="0"/>
              </a:rPr>
              <a:t>ans</a:t>
            </a:r>
            <a:r>
              <a:rPr lang="en-IN" sz="2000" dirty="0">
                <a:solidFill>
                  <a:srgbClr val="000000"/>
                </a:solidFill>
                <a:highlight>
                  <a:srgbClr val="F0F0F0"/>
                </a:highlight>
                <a:latin typeface="Arial" panose="020B0604020202020204" pitchFamily="34" charset="0"/>
              </a:rPr>
              <a:t>:- </a:t>
            </a:r>
            <a:r>
              <a:rPr lang="en-US" sz="2000" b="0" i="0" dirty="0">
                <a:solidFill>
                  <a:srgbClr val="000000"/>
                </a:solidFill>
                <a:effectLst/>
                <a:highlight>
                  <a:srgbClr val="F0F0F0"/>
                </a:highlight>
                <a:latin typeface="Arial" panose="020B0604020202020204" pitchFamily="34" charset="0"/>
              </a:rPr>
              <a:t>The United States is the leading content producer on Netflix, followed by India, the United Kingdom, and Japan.</a:t>
            </a:r>
            <a:endParaRPr lang="en-IN" sz="2000" dirty="0"/>
          </a:p>
        </p:txBody>
      </p:sp>
      <p:pic>
        <p:nvPicPr>
          <p:cNvPr id="5" name="Picture 4">
            <a:extLst>
              <a:ext uri="{FF2B5EF4-FFF2-40B4-BE49-F238E27FC236}">
                <a16:creationId xmlns:a16="http://schemas.microsoft.com/office/drawing/2014/main" id="{41C55D1B-BA28-4D5A-CECA-C42FE1FF7B69}"/>
              </a:ext>
            </a:extLst>
          </p:cNvPr>
          <p:cNvPicPr>
            <a:picLocks noChangeAspect="1"/>
          </p:cNvPicPr>
          <p:nvPr/>
        </p:nvPicPr>
        <p:blipFill>
          <a:blip r:embed="rId2"/>
          <a:stretch>
            <a:fillRect/>
          </a:stretch>
        </p:blipFill>
        <p:spPr>
          <a:xfrm>
            <a:off x="0" y="0"/>
            <a:ext cx="9955014" cy="1352739"/>
          </a:xfrm>
          <a:prstGeom prst="rect">
            <a:avLst/>
          </a:prstGeom>
        </p:spPr>
      </p:pic>
      <p:pic>
        <p:nvPicPr>
          <p:cNvPr id="7" name="Picture 6">
            <a:extLst>
              <a:ext uri="{FF2B5EF4-FFF2-40B4-BE49-F238E27FC236}">
                <a16:creationId xmlns:a16="http://schemas.microsoft.com/office/drawing/2014/main" id="{6582F588-E397-15A8-1292-7CF7015BADCB}"/>
              </a:ext>
            </a:extLst>
          </p:cNvPr>
          <p:cNvPicPr>
            <a:picLocks noChangeAspect="1"/>
          </p:cNvPicPr>
          <p:nvPr/>
        </p:nvPicPr>
        <p:blipFill>
          <a:blip r:embed="rId3"/>
          <a:stretch>
            <a:fillRect/>
          </a:stretch>
        </p:blipFill>
        <p:spPr>
          <a:xfrm>
            <a:off x="0" y="1478061"/>
            <a:ext cx="7056678" cy="4890082"/>
          </a:xfrm>
          <a:prstGeom prst="rect">
            <a:avLst/>
          </a:prstGeom>
        </p:spPr>
      </p:pic>
    </p:spTree>
    <p:extLst>
      <p:ext uri="{BB962C8B-B14F-4D97-AF65-F5344CB8AC3E}">
        <p14:creationId xmlns:p14="http://schemas.microsoft.com/office/powerpoint/2010/main" val="3581961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37DA-3F7A-CFD6-83F1-59CFD99E2868}"/>
              </a:ext>
            </a:extLst>
          </p:cNvPr>
          <p:cNvSpPr>
            <a:spLocks noGrp="1"/>
          </p:cNvSpPr>
          <p:nvPr>
            <p:ph type="title"/>
          </p:nvPr>
        </p:nvSpPr>
        <p:spPr>
          <a:xfrm>
            <a:off x="76200" y="108858"/>
            <a:ext cx="11006503" cy="544285"/>
          </a:xfrm>
        </p:spPr>
        <p:txBody>
          <a:bodyPr>
            <a:normAutofit/>
          </a:bodyPr>
          <a:lstStyle/>
          <a:p>
            <a:r>
              <a:rPr lang="en-IN" sz="2800" dirty="0">
                <a:latin typeface="Aptos Display" panose="020B0004020202020204" pitchFamily="34" charset="0"/>
              </a:rPr>
              <a:t>Question no3.In which year most movies are released?</a:t>
            </a:r>
          </a:p>
        </p:txBody>
      </p:sp>
      <p:sp>
        <p:nvSpPr>
          <p:cNvPr id="3" name="Text Placeholder 2">
            <a:extLst>
              <a:ext uri="{FF2B5EF4-FFF2-40B4-BE49-F238E27FC236}">
                <a16:creationId xmlns:a16="http://schemas.microsoft.com/office/drawing/2014/main" id="{7D1FAB46-B851-A635-1262-E3DC5B0E5E42}"/>
              </a:ext>
            </a:extLst>
          </p:cNvPr>
          <p:cNvSpPr>
            <a:spLocks noGrp="1"/>
          </p:cNvSpPr>
          <p:nvPr>
            <p:ph type="body" sz="half" idx="2"/>
          </p:nvPr>
        </p:nvSpPr>
        <p:spPr>
          <a:xfrm>
            <a:off x="489857" y="653143"/>
            <a:ext cx="10590651" cy="1055914"/>
          </a:xfrm>
        </p:spPr>
        <p:txBody>
          <a:bodyPr>
            <a:normAutofit/>
          </a:bodyPr>
          <a:lstStyle/>
          <a:p>
            <a:r>
              <a:rPr lang="en-IN" sz="2400" dirty="0">
                <a:latin typeface="Aptos Display" panose="020B0004020202020204" pitchFamily="34" charset="0"/>
              </a:rPr>
              <a:t>To know in which year most of the movies are released I have </a:t>
            </a:r>
            <a:r>
              <a:rPr lang="en-IN" sz="2400" dirty="0" err="1">
                <a:latin typeface="Aptos Display" panose="020B0004020202020204" pitchFamily="34" charset="0"/>
              </a:rPr>
              <a:t>ploted</a:t>
            </a:r>
            <a:r>
              <a:rPr lang="en-IN" sz="2400" dirty="0">
                <a:latin typeface="Aptos Display" panose="020B0004020202020204" pitchFamily="34" charset="0"/>
              </a:rPr>
              <a:t> </a:t>
            </a:r>
            <a:r>
              <a:rPr lang="en-IN" sz="2400" dirty="0" err="1">
                <a:latin typeface="Aptos Display" panose="020B0004020202020204" pitchFamily="34" charset="0"/>
              </a:rPr>
              <a:t>histplot</a:t>
            </a:r>
            <a:r>
              <a:rPr lang="en-IN" sz="2400" dirty="0">
                <a:latin typeface="Aptos Display" panose="020B0004020202020204" pitchFamily="34" charset="0"/>
              </a:rPr>
              <a:t> and given title as distribution of date added years.</a:t>
            </a:r>
          </a:p>
        </p:txBody>
      </p:sp>
      <p:pic>
        <p:nvPicPr>
          <p:cNvPr id="5" name="Picture 4">
            <a:extLst>
              <a:ext uri="{FF2B5EF4-FFF2-40B4-BE49-F238E27FC236}">
                <a16:creationId xmlns:a16="http://schemas.microsoft.com/office/drawing/2014/main" id="{38047653-05B2-32F9-A035-E2686552C0C2}"/>
              </a:ext>
            </a:extLst>
          </p:cNvPr>
          <p:cNvPicPr>
            <a:picLocks noChangeAspect="1"/>
          </p:cNvPicPr>
          <p:nvPr/>
        </p:nvPicPr>
        <p:blipFill rotWithShape="1">
          <a:blip r:embed="rId2"/>
          <a:srcRect r="4189" b="15110"/>
          <a:stretch/>
        </p:blipFill>
        <p:spPr>
          <a:xfrm>
            <a:off x="1066780" y="1893357"/>
            <a:ext cx="8305821" cy="2765729"/>
          </a:xfrm>
          <a:prstGeom prst="rect">
            <a:avLst/>
          </a:prstGeom>
        </p:spPr>
      </p:pic>
    </p:spTree>
    <p:extLst>
      <p:ext uri="{BB962C8B-B14F-4D97-AF65-F5344CB8AC3E}">
        <p14:creationId xmlns:p14="http://schemas.microsoft.com/office/powerpoint/2010/main" val="1998092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E74CA3-931B-5EA8-D0D7-8354F5246FB7}"/>
              </a:ext>
            </a:extLst>
          </p:cNvPr>
          <p:cNvPicPr>
            <a:picLocks noChangeAspect="1"/>
          </p:cNvPicPr>
          <p:nvPr/>
        </p:nvPicPr>
        <p:blipFill>
          <a:blip r:embed="rId2"/>
          <a:stretch>
            <a:fillRect/>
          </a:stretch>
        </p:blipFill>
        <p:spPr>
          <a:xfrm>
            <a:off x="176348" y="81233"/>
            <a:ext cx="7811590" cy="5459596"/>
          </a:xfrm>
          <a:prstGeom prst="rect">
            <a:avLst/>
          </a:prstGeom>
        </p:spPr>
      </p:pic>
      <p:sp>
        <p:nvSpPr>
          <p:cNvPr id="8" name="TextBox 7">
            <a:extLst>
              <a:ext uri="{FF2B5EF4-FFF2-40B4-BE49-F238E27FC236}">
                <a16:creationId xmlns:a16="http://schemas.microsoft.com/office/drawing/2014/main" id="{D0311AA3-B51E-B0A5-641F-A26570674EC5}"/>
              </a:ext>
            </a:extLst>
          </p:cNvPr>
          <p:cNvSpPr txBox="1"/>
          <p:nvPr/>
        </p:nvSpPr>
        <p:spPr>
          <a:xfrm>
            <a:off x="8088086" y="402771"/>
            <a:ext cx="3505200" cy="2246769"/>
          </a:xfrm>
          <a:prstGeom prst="rect">
            <a:avLst/>
          </a:prstGeom>
          <a:noFill/>
        </p:spPr>
        <p:txBody>
          <a:bodyPr wrap="square" rtlCol="0">
            <a:spAutoFit/>
          </a:bodyPr>
          <a:lstStyle/>
          <a:p>
            <a:r>
              <a:rPr lang="en-IN" sz="2800" dirty="0"/>
              <a:t>Maximum movies released in between 2020 to know exact year we have </a:t>
            </a:r>
            <a:r>
              <a:rPr lang="en-IN" sz="2800" dirty="0" err="1"/>
              <a:t>ploted</a:t>
            </a:r>
            <a:r>
              <a:rPr lang="en-IN" sz="2800" dirty="0"/>
              <a:t> another bar plot </a:t>
            </a:r>
          </a:p>
        </p:txBody>
      </p:sp>
    </p:spTree>
    <p:extLst>
      <p:ext uri="{BB962C8B-B14F-4D97-AF65-F5344CB8AC3E}">
        <p14:creationId xmlns:p14="http://schemas.microsoft.com/office/powerpoint/2010/main" val="181626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2EC855-D73A-FD80-453B-15CA636E425E}"/>
              </a:ext>
            </a:extLst>
          </p:cNvPr>
          <p:cNvPicPr>
            <a:picLocks noChangeAspect="1"/>
          </p:cNvPicPr>
          <p:nvPr/>
        </p:nvPicPr>
        <p:blipFill rotWithShape="1">
          <a:blip r:embed="rId2"/>
          <a:srcRect l="8929" t="31429" b="36666"/>
          <a:stretch/>
        </p:blipFill>
        <p:spPr>
          <a:xfrm>
            <a:off x="119741" y="0"/>
            <a:ext cx="11103429" cy="2188030"/>
          </a:xfrm>
          <a:prstGeom prst="rect">
            <a:avLst/>
          </a:prstGeom>
        </p:spPr>
      </p:pic>
      <p:pic>
        <p:nvPicPr>
          <p:cNvPr id="13" name="Picture 12">
            <a:extLst>
              <a:ext uri="{FF2B5EF4-FFF2-40B4-BE49-F238E27FC236}">
                <a16:creationId xmlns:a16="http://schemas.microsoft.com/office/drawing/2014/main" id="{AB030E4A-29B1-C7C3-2258-60A49F8DA834}"/>
              </a:ext>
            </a:extLst>
          </p:cNvPr>
          <p:cNvPicPr>
            <a:picLocks noChangeAspect="1"/>
          </p:cNvPicPr>
          <p:nvPr/>
        </p:nvPicPr>
        <p:blipFill rotWithShape="1">
          <a:blip r:embed="rId3"/>
          <a:srcRect l="8929" t="31905" r="30447" b="14127"/>
          <a:stretch/>
        </p:blipFill>
        <p:spPr>
          <a:xfrm>
            <a:off x="119741" y="2307773"/>
            <a:ext cx="7391401" cy="3701141"/>
          </a:xfrm>
          <a:prstGeom prst="rect">
            <a:avLst/>
          </a:prstGeom>
        </p:spPr>
      </p:pic>
      <p:sp>
        <p:nvSpPr>
          <p:cNvPr id="14" name="TextBox 13">
            <a:extLst>
              <a:ext uri="{FF2B5EF4-FFF2-40B4-BE49-F238E27FC236}">
                <a16:creationId xmlns:a16="http://schemas.microsoft.com/office/drawing/2014/main" id="{1B332F5A-8405-B026-EB5C-F35A6561028D}"/>
              </a:ext>
            </a:extLst>
          </p:cNvPr>
          <p:cNvSpPr txBox="1"/>
          <p:nvPr/>
        </p:nvSpPr>
        <p:spPr>
          <a:xfrm>
            <a:off x="8109857" y="2743200"/>
            <a:ext cx="3396343" cy="646331"/>
          </a:xfrm>
          <a:prstGeom prst="rect">
            <a:avLst/>
          </a:prstGeom>
          <a:noFill/>
        </p:spPr>
        <p:txBody>
          <a:bodyPr wrap="square" rtlCol="0">
            <a:spAutoFit/>
          </a:bodyPr>
          <a:lstStyle/>
          <a:p>
            <a:r>
              <a:rPr lang="en-IN" dirty="0"/>
              <a:t>Maximum movies are released in the year 2018.</a:t>
            </a:r>
          </a:p>
        </p:txBody>
      </p:sp>
    </p:spTree>
    <p:extLst>
      <p:ext uri="{BB962C8B-B14F-4D97-AF65-F5344CB8AC3E}">
        <p14:creationId xmlns:p14="http://schemas.microsoft.com/office/powerpoint/2010/main" val="9402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70D6FB-FF00-8B46-CC79-E89922649D81}"/>
              </a:ext>
            </a:extLst>
          </p:cNvPr>
          <p:cNvSpPr txBox="1"/>
          <p:nvPr/>
        </p:nvSpPr>
        <p:spPr>
          <a:xfrm>
            <a:off x="544286" y="152400"/>
            <a:ext cx="10199914" cy="523220"/>
          </a:xfrm>
          <a:prstGeom prst="rect">
            <a:avLst/>
          </a:prstGeom>
          <a:noFill/>
        </p:spPr>
        <p:txBody>
          <a:bodyPr wrap="square">
            <a:spAutoFit/>
          </a:bodyPr>
          <a:lstStyle/>
          <a:p>
            <a:r>
              <a:rPr lang="en-IN" sz="2800" dirty="0">
                <a:latin typeface="Aptos Display" panose="020B0004020202020204" pitchFamily="34" charset="0"/>
              </a:rPr>
              <a:t>Question no3.In which year most movies are added on </a:t>
            </a:r>
            <a:r>
              <a:rPr lang="en-IN" sz="2800" dirty="0" err="1">
                <a:latin typeface="Aptos Display" panose="020B0004020202020204" pitchFamily="34" charset="0"/>
              </a:rPr>
              <a:t>netflix</a:t>
            </a:r>
            <a:r>
              <a:rPr lang="en-IN" sz="2800" dirty="0">
                <a:latin typeface="Aptos Display" panose="020B0004020202020204" pitchFamily="34" charset="0"/>
              </a:rPr>
              <a:t>?</a:t>
            </a:r>
            <a:endParaRPr lang="en-IN" sz="2800" dirty="0"/>
          </a:p>
        </p:txBody>
      </p:sp>
      <p:pic>
        <p:nvPicPr>
          <p:cNvPr id="7" name="Picture 6">
            <a:extLst>
              <a:ext uri="{FF2B5EF4-FFF2-40B4-BE49-F238E27FC236}">
                <a16:creationId xmlns:a16="http://schemas.microsoft.com/office/drawing/2014/main" id="{9109C2A9-F05E-47E8-408B-8177DAA993C6}"/>
              </a:ext>
            </a:extLst>
          </p:cNvPr>
          <p:cNvPicPr>
            <a:picLocks noChangeAspect="1"/>
          </p:cNvPicPr>
          <p:nvPr/>
        </p:nvPicPr>
        <p:blipFill rotWithShape="1">
          <a:blip r:embed="rId2"/>
          <a:srcRect l="5625" t="18413" r="54821" b="69047"/>
          <a:stretch/>
        </p:blipFill>
        <p:spPr>
          <a:xfrm>
            <a:off x="119742" y="816429"/>
            <a:ext cx="4822371" cy="859972"/>
          </a:xfrm>
          <a:prstGeom prst="rect">
            <a:avLst/>
          </a:prstGeom>
        </p:spPr>
      </p:pic>
      <p:pic>
        <p:nvPicPr>
          <p:cNvPr id="9" name="Picture 8">
            <a:extLst>
              <a:ext uri="{FF2B5EF4-FFF2-40B4-BE49-F238E27FC236}">
                <a16:creationId xmlns:a16="http://schemas.microsoft.com/office/drawing/2014/main" id="{01F8EBDD-E0DC-4EFD-24A7-044FDC4215D4}"/>
              </a:ext>
            </a:extLst>
          </p:cNvPr>
          <p:cNvPicPr>
            <a:picLocks noChangeAspect="1"/>
          </p:cNvPicPr>
          <p:nvPr/>
        </p:nvPicPr>
        <p:blipFill rotWithShape="1">
          <a:blip r:embed="rId2"/>
          <a:srcRect l="8303" t="36190" r="30357" b="11905"/>
          <a:stretch/>
        </p:blipFill>
        <p:spPr>
          <a:xfrm>
            <a:off x="119742" y="1817210"/>
            <a:ext cx="7478486" cy="3559629"/>
          </a:xfrm>
          <a:prstGeom prst="rect">
            <a:avLst/>
          </a:prstGeom>
        </p:spPr>
      </p:pic>
      <p:sp>
        <p:nvSpPr>
          <p:cNvPr id="10" name="TextBox 9">
            <a:extLst>
              <a:ext uri="{FF2B5EF4-FFF2-40B4-BE49-F238E27FC236}">
                <a16:creationId xmlns:a16="http://schemas.microsoft.com/office/drawing/2014/main" id="{F6B1BE09-FA73-E75A-738D-D62C6313284D}"/>
              </a:ext>
            </a:extLst>
          </p:cNvPr>
          <p:cNvSpPr txBox="1"/>
          <p:nvPr/>
        </p:nvSpPr>
        <p:spPr>
          <a:xfrm>
            <a:off x="7761513" y="2198914"/>
            <a:ext cx="4103915" cy="1754326"/>
          </a:xfrm>
          <a:prstGeom prst="rect">
            <a:avLst/>
          </a:prstGeom>
          <a:noFill/>
        </p:spPr>
        <p:txBody>
          <a:bodyPr wrap="square" rtlCol="0">
            <a:spAutoFit/>
          </a:bodyPr>
          <a:lstStyle/>
          <a:p>
            <a:r>
              <a:rPr lang="en-IN" sz="3600" dirty="0">
                <a:latin typeface="Aptos Display" panose="020B0004020202020204" pitchFamily="34" charset="0"/>
              </a:rPr>
              <a:t>Maximum movies added on Netflix are in the year 2019.</a:t>
            </a:r>
          </a:p>
        </p:txBody>
      </p:sp>
    </p:spTree>
    <p:extLst>
      <p:ext uri="{BB962C8B-B14F-4D97-AF65-F5344CB8AC3E}">
        <p14:creationId xmlns:p14="http://schemas.microsoft.com/office/powerpoint/2010/main" val="288557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B87738-5E6C-7285-78CB-DAC5699DA223}"/>
              </a:ext>
            </a:extLst>
          </p:cNvPr>
          <p:cNvSpPr>
            <a:spLocks noGrp="1"/>
          </p:cNvSpPr>
          <p:nvPr>
            <p:ph type="body" sz="half" idx="2"/>
          </p:nvPr>
        </p:nvSpPr>
        <p:spPr>
          <a:xfrm>
            <a:off x="685779" y="195943"/>
            <a:ext cx="10394729" cy="740228"/>
          </a:xfrm>
        </p:spPr>
        <p:txBody>
          <a:bodyPr>
            <a:normAutofit fontScale="92500"/>
          </a:bodyPr>
          <a:lstStyle/>
          <a:p>
            <a:r>
              <a:rPr lang="en-IN" sz="2800" dirty="0">
                <a:latin typeface="Aptos Display" panose="020B0004020202020204" pitchFamily="34" charset="0"/>
              </a:rPr>
              <a:t>Q no 4.In which month maximum movies are added on Netflix?</a:t>
            </a:r>
          </a:p>
        </p:txBody>
      </p:sp>
      <p:pic>
        <p:nvPicPr>
          <p:cNvPr id="7" name="Picture 6">
            <a:extLst>
              <a:ext uri="{FF2B5EF4-FFF2-40B4-BE49-F238E27FC236}">
                <a16:creationId xmlns:a16="http://schemas.microsoft.com/office/drawing/2014/main" id="{1623FEE5-6622-2DFD-1C2F-4E023EA74D0B}"/>
              </a:ext>
            </a:extLst>
          </p:cNvPr>
          <p:cNvPicPr>
            <a:picLocks noChangeAspect="1"/>
          </p:cNvPicPr>
          <p:nvPr/>
        </p:nvPicPr>
        <p:blipFill>
          <a:blip r:embed="rId2"/>
          <a:stretch>
            <a:fillRect/>
          </a:stretch>
        </p:blipFill>
        <p:spPr>
          <a:xfrm>
            <a:off x="685779" y="980733"/>
            <a:ext cx="4915586" cy="4570981"/>
          </a:xfrm>
          <a:prstGeom prst="rect">
            <a:avLst/>
          </a:prstGeom>
        </p:spPr>
      </p:pic>
      <p:sp>
        <p:nvSpPr>
          <p:cNvPr id="8" name="TextBox 7">
            <a:extLst>
              <a:ext uri="{FF2B5EF4-FFF2-40B4-BE49-F238E27FC236}">
                <a16:creationId xmlns:a16="http://schemas.microsoft.com/office/drawing/2014/main" id="{4CDBB815-04DB-6F52-F490-33E4A42FA878}"/>
              </a:ext>
            </a:extLst>
          </p:cNvPr>
          <p:cNvSpPr txBox="1"/>
          <p:nvPr/>
        </p:nvSpPr>
        <p:spPr>
          <a:xfrm>
            <a:off x="6019800" y="1121229"/>
            <a:ext cx="4593771" cy="2062103"/>
          </a:xfrm>
          <a:prstGeom prst="rect">
            <a:avLst/>
          </a:prstGeom>
          <a:noFill/>
        </p:spPr>
        <p:txBody>
          <a:bodyPr wrap="square" rtlCol="0">
            <a:spAutoFit/>
          </a:bodyPr>
          <a:lstStyle/>
          <a:p>
            <a:r>
              <a:rPr lang="en-IN" sz="3200" dirty="0">
                <a:latin typeface="Aptos Display" panose="020B0004020202020204" pitchFamily="34" charset="0"/>
              </a:rPr>
              <a:t>From the given data we can find that maximum movies are added in July and December month.</a:t>
            </a:r>
          </a:p>
        </p:txBody>
      </p:sp>
    </p:spTree>
    <p:extLst>
      <p:ext uri="{BB962C8B-B14F-4D97-AF65-F5344CB8AC3E}">
        <p14:creationId xmlns:p14="http://schemas.microsoft.com/office/powerpoint/2010/main" val="4060720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BF455-7BF3-B42B-77F0-B526E395E373}"/>
              </a:ext>
            </a:extLst>
          </p:cNvPr>
          <p:cNvPicPr>
            <a:picLocks noChangeAspect="1"/>
          </p:cNvPicPr>
          <p:nvPr/>
        </p:nvPicPr>
        <p:blipFill rotWithShape="1">
          <a:blip r:embed="rId2"/>
          <a:srcRect l="8214" t="19048" r="20894" b="12381"/>
          <a:stretch/>
        </p:blipFill>
        <p:spPr>
          <a:xfrm>
            <a:off x="685779" y="400353"/>
            <a:ext cx="10548278" cy="5010620"/>
          </a:xfrm>
          <a:prstGeom prst="rect">
            <a:avLst/>
          </a:prstGeom>
        </p:spPr>
      </p:pic>
    </p:spTree>
    <p:extLst>
      <p:ext uri="{BB962C8B-B14F-4D97-AF65-F5344CB8AC3E}">
        <p14:creationId xmlns:p14="http://schemas.microsoft.com/office/powerpoint/2010/main" val="1155373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2BFE-5657-A1B2-1735-78480937D268}"/>
              </a:ext>
            </a:extLst>
          </p:cNvPr>
          <p:cNvSpPr>
            <a:spLocks noGrp="1"/>
          </p:cNvSpPr>
          <p:nvPr>
            <p:ph type="title"/>
          </p:nvPr>
        </p:nvSpPr>
        <p:spPr>
          <a:xfrm>
            <a:off x="1023257" y="356579"/>
            <a:ext cx="8730343" cy="522514"/>
          </a:xfrm>
        </p:spPr>
        <p:txBody>
          <a:bodyPr>
            <a:noAutofit/>
          </a:bodyPr>
          <a:lstStyle/>
          <a:p>
            <a:r>
              <a:rPr lang="en-IN" sz="2800" dirty="0"/>
              <a:t>Why maximum movies released in July and December?</a:t>
            </a:r>
          </a:p>
        </p:txBody>
      </p:sp>
      <p:sp>
        <p:nvSpPr>
          <p:cNvPr id="4" name="TextBox 3">
            <a:extLst>
              <a:ext uri="{FF2B5EF4-FFF2-40B4-BE49-F238E27FC236}">
                <a16:creationId xmlns:a16="http://schemas.microsoft.com/office/drawing/2014/main" id="{F64AB37B-5023-6296-009C-53055256C088}"/>
              </a:ext>
            </a:extLst>
          </p:cNvPr>
          <p:cNvSpPr txBox="1"/>
          <p:nvPr/>
        </p:nvSpPr>
        <p:spPr>
          <a:xfrm>
            <a:off x="468085" y="1153885"/>
            <a:ext cx="11027250" cy="2677656"/>
          </a:xfrm>
          <a:prstGeom prst="rect">
            <a:avLst/>
          </a:prstGeom>
          <a:noFill/>
        </p:spPr>
        <p:txBody>
          <a:bodyPr wrap="square" rtlCol="0">
            <a:spAutoFit/>
          </a:bodyPr>
          <a:lstStyle/>
          <a:p>
            <a:r>
              <a:rPr lang="en-US" sz="2400" dirty="0"/>
              <a:t>Movies are strategically released in July and December due to peak holiday seasons and favorable weather conditions. July, during summer vacation, sees higher foot traffic in cinemas, making it ideal for blockbuster hits aimed at families and younger audiences. December benefits from the winter holiday season, where festive spirit and extended breaks encourage moviegoing. Additionally, December releases can gain momentum for award season considerations, maximizing their visibility and potential for critical acclaim.</a:t>
            </a:r>
            <a:endParaRPr lang="en-IN" sz="2400" dirty="0"/>
          </a:p>
        </p:txBody>
      </p:sp>
    </p:spTree>
    <p:extLst>
      <p:ext uri="{BB962C8B-B14F-4D97-AF65-F5344CB8AC3E}">
        <p14:creationId xmlns:p14="http://schemas.microsoft.com/office/powerpoint/2010/main" val="103571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1F3D-A156-B2CA-38E6-87C2AE5B5842}"/>
              </a:ext>
            </a:extLst>
          </p:cNvPr>
          <p:cNvSpPr>
            <a:spLocks noGrp="1"/>
          </p:cNvSpPr>
          <p:nvPr>
            <p:ph type="title"/>
          </p:nvPr>
        </p:nvSpPr>
        <p:spPr>
          <a:xfrm>
            <a:off x="685801" y="685800"/>
            <a:ext cx="10396902" cy="4691743"/>
          </a:xfrm>
        </p:spPr>
        <p:txBody>
          <a:bodyPr/>
          <a:lstStyle/>
          <a:p>
            <a:r>
              <a:rPr lang="en-IN" dirty="0"/>
              <a:t>Question no 5.Which type of content have maximum rating?</a:t>
            </a:r>
          </a:p>
        </p:txBody>
      </p:sp>
    </p:spTree>
    <p:extLst>
      <p:ext uri="{BB962C8B-B14F-4D97-AF65-F5344CB8AC3E}">
        <p14:creationId xmlns:p14="http://schemas.microsoft.com/office/powerpoint/2010/main" val="176342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963E-A71C-8FA4-8745-10661504F88B}"/>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675AE52D-6061-275F-8AEE-AB7DF9CCE721}"/>
              </a:ext>
            </a:extLst>
          </p:cNvPr>
          <p:cNvSpPr>
            <a:spLocks noGrp="1"/>
          </p:cNvSpPr>
          <p:nvPr>
            <p:ph sz="quarter" idx="13"/>
          </p:nvPr>
        </p:nvSpPr>
        <p:spPr>
          <a:xfrm>
            <a:off x="685800" y="1382487"/>
            <a:ext cx="10394707" cy="4517570"/>
          </a:xfrm>
        </p:spPr>
        <p:txBody>
          <a:bodyPr>
            <a:normAutofit fontScale="85000" lnSpcReduction="10000"/>
          </a:bodyPr>
          <a:lstStyle/>
          <a:p>
            <a:pPr marL="0" indent="0" algn="ctr">
              <a:buNone/>
            </a:pPr>
            <a:endParaRPr lang="en-US" b="0" i="0" dirty="0">
              <a:solidFill>
                <a:srgbClr val="FF1140"/>
              </a:solidFill>
              <a:effectLst/>
              <a:latin typeface="Arial Black" panose="020B0A04020102020204" pitchFamily="34" charset="0"/>
            </a:endParaRPr>
          </a:p>
          <a:p>
            <a:pPr algn="l">
              <a:buFont typeface="Arial" panose="020B0604020202020204" pitchFamily="34" charset="0"/>
              <a:buChar char="•"/>
            </a:pPr>
            <a:r>
              <a:rPr lang="en-US" b="1" i="0" u="none" strike="noStrike" dirty="0">
                <a:solidFill>
                  <a:srgbClr val="1E88E5"/>
                </a:solidFill>
                <a:effectLst/>
                <a:latin typeface="Inter"/>
                <a:hlinkClick r:id="rId2"/>
              </a:rPr>
              <a:t>1. Introduction</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3"/>
              </a:rPr>
              <a:t>2. About Netflix</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4"/>
              </a:rPr>
              <a:t>3. Import Libraries</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5"/>
              </a:rPr>
              <a:t>4. Import Dataset</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6"/>
              </a:rPr>
              <a:t>5. Basic Exploration</a:t>
            </a:r>
            <a:endParaRPr lang="en-US" b="1" i="0" u="none" strike="noStrike" dirty="0">
              <a:solidFill>
                <a:srgbClr val="1E88E5"/>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7"/>
              </a:rPr>
              <a:t>6 Dealing with Missing Values</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8"/>
              </a:rPr>
              <a:t>7. Data Visualization</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9"/>
              </a:rPr>
              <a:t>8. Questions Answers</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10"/>
              </a:rPr>
              <a:t>9. Summary</a:t>
            </a:r>
            <a:endParaRPr lang="en-US" b="0" i="0" dirty="0">
              <a:solidFill>
                <a:srgbClr val="3C4043"/>
              </a:solidFill>
              <a:effectLst/>
              <a:latin typeface="Inter"/>
            </a:endParaRPr>
          </a:p>
          <a:p>
            <a:pPr algn="l">
              <a:buFont typeface="Arial" panose="020B0604020202020204" pitchFamily="34" charset="0"/>
              <a:buChar char="•"/>
            </a:pPr>
            <a:r>
              <a:rPr lang="en-US" b="1" i="0" u="none" strike="noStrike" dirty="0">
                <a:solidFill>
                  <a:srgbClr val="1E88E5"/>
                </a:solidFill>
                <a:effectLst/>
                <a:latin typeface="Inter"/>
                <a:hlinkClick r:id="rId11"/>
              </a:rPr>
              <a:t>10. Conclusion</a:t>
            </a:r>
            <a:endParaRPr lang="en-US" b="0" i="0" dirty="0">
              <a:solidFill>
                <a:srgbClr val="3C4043"/>
              </a:solidFill>
              <a:effectLst/>
              <a:latin typeface="Inter"/>
            </a:endParaRPr>
          </a:p>
          <a:p>
            <a:endParaRPr lang="en-IN" dirty="0"/>
          </a:p>
        </p:txBody>
      </p:sp>
    </p:spTree>
    <p:extLst>
      <p:ext uri="{BB962C8B-B14F-4D97-AF65-F5344CB8AC3E}">
        <p14:creationId xmlns:p14="http://schemas.microsoft.com/office/powerpoint/2010/main" val="2161033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7FB9B6F-D769-6C1C-1006-F3C8B429CE3C}"/>
              </a:ext>
            </a:extLst>
          </p:cNvPr>
          <p:cNvPicPr>
            <a:picLocks noGrp="1" noChangeAspect="1"/>
          </p:cNvPicPr>
          <p:nvPr>
            <p:ph sz="quarter" idx="13"/>
          </p:nvPr>
        </p:nvPicPr>
        <p:blipFill>
          <a:blip r:embed="rId2"/>
          <a:stretch>
            <a:fillRect/>
          </a:stretch>
        </p:blipFill>
        <p:spPr>
          <a:xfrm>
            <a:off x="90072" y="478971"/>
            <a:ext cx="3622157" cy="4689475"/>
          </a:xfrm>
        </p:spPr>
      </p:pic>
      <p:pic>
        <p:nvPicPr>
          <p:cNvPr id="12" name="Picture 11">
            <a:extLst>
              <a:ext uri="{FF2B5EF4-FFF2-40B4-BE49-F238E27FC236}">
                <a16:creationId xmlns:a16="http://schemas.microsoft.com/office/drawing/2014/main" id="{0B009664-5B1C-BD6C-EE24-FC305109F34C}"/>
              </a:ext>
            </a:extLst>
          </p:cNvPr>
          <p:cNvPicPr>
            <a:picLocks noChangeAspect="1"/>
          </p:cNvPicPr>
          <p:nvPr/>
        </p:nvPicPr>
        <p:blipFill>
          <a:blip r:embed="rId3"/>
          <a:stretch>
            <a:fillRect/>
          </a:stretch>
        </p:blipFill>
        <p:spPr>
          <a:xfrm>
            <a:off x="3815156" y="326571"/>
            <a:ext cx="7745473" cy="5159830"/>
          </a:xfrm>
          <a:prstGeom prst="rect">
            <a:avLst/>
          </a:prstGeom>
        </p:spPr>
      </p:pic>
    </p:spTree>
    <p:extLst>
      <p:ext uri="{BB962C8B-B14F-4D97-AF65-F5344CB8AC3E}">
        <p14:creationId xmlns:p14="http://schemas.microsoft.com/office/powerpoint/2010/main" val="3514976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9DA8-0CE3-BECE-6EB7-ADDB6D10FFB9}"/>
              </a:ext>
            </a:extLst>
          </p:cNvPr>
          <p:cNvSpPr>
            <a:spLocks noGrp="1"/>
          </p:cNvSpPr>
          <p:nvPr>
            <p:ph type="title"/>
          </p:nvPr>
        </p:nvSpPr>
        <p:spPr>
          <a:xfrm>
            <a:off x="533401" y="2743200"/>
            <a:ext cx="10394707" cy="1785257"/>
          </a:xfrm>
        </p:spPr>
        <p:txBody>
          <a:bodyPr>
            <a:noAutofit/>
          </a:bodyPr>
          <a:lstStyle/>
          <a:p>
            <a:pPr algn="ctr"/>
            <a:r>
              <a:rPr lang="en-US" sz="2000" b="1" i="1" dirty="0">
                <a:solidFill>
                  <a:srgbClr val="FF0000"/>
                </a:solidFill>
                <a:effectLst/>
                <a:latin typeface="Aptos" panose="020B0004020202020204" pitchFamily="34" charset="0"/>
              </a:rPr>
              <a:t>The most common ratings for shows on Netflix are 'TV-MA' and 'TV-14.</a:t>
            </a:r>
            <a:r>
              <a:rPr lang="en-US" sz="2000" b="0" i="0" dirty="0">
                <a:effectLst/>
                <a:latin typeface="Aptos" panose="020B0004020202020204" pitchFamily="34" charset="0"/>
              </a:rPr>
              <a:t> </a:t>
            </a:r>
            <a:br>
              <a:rPr lang="en-US" sz="2000" b="0" i="0" dirty="0">
                <a:effectLst/>
                <a:latin typeface="Aptos" panose="020B0004020202020204" pitchFamily="34" charset="0"/>
              </a:rPr>
            </a:br>
            <a:r>
              <a:rPr lang="en-US" sz="2000" b="0" i="0" dirty="0">
                <a:effectLst/>
                <a:latin typeface="Aptos" panose="020B0004020202020204" pitchFamily="34" charset="0"/>
              </a:rPr>
              <a:t>TV-MA (Mature Audience):</a:t>
            </a:r>
            <a:br>
              <a:rPr lang="en-US" sz="2000" b="0" i="0" dirty="0">
                <a:effectLst/>
                <a:latin typeface="Aptos" panose="020B0004020202020204" pitchFamily="34" charset="0"/>
              </a:rPr>
            </a:br>
            <a:r>
              <a:rPr lang="en-US" sz="2000" b="0" i="0" dirty="0">
                <a:effectLst/>
                <a:latin typeface="Aptos" panose="020B0004020202020204" pitchFamily="34" charset="0"/>
              </a:rPr>
              <a:t> With 3207 entries, TV-MA dominates the ratings, indicating a substantial demand for adult-oriented content. This category often includes coarse language, explicit sexual content, nudity, or intense/graphic </a:t>
            </a:r>
            <a:r>
              <a:rPr lang="en-US" sz="2000" b="0" i="0" dirty="0" err="1">
                <a:effectLst/>
                <a:latin typeface="Aptos" panose="020B0004020202020204" pitchFamily="34" charset="0"/>
              </a:rPr>
              <a:t>violence.The</a:t>
            </a:r>
            <a:r>
              <a:rPr lang="en-US" sz="2000" b="0" i="0" dirty="0">
                <a:effectLst/>
                <a:latin typeface="Aptos" panose="020B0004020202020204" pitchFamily="34" charset="0"/>
              </a:rPr>
              <a:t> high count suggests a significant audience above 18 years old.</a:t>
            </a:r>
            <a:br>
              <a:rPr lang="en-US" sz="2000" b="0" i="0" dirty="0">
                <a:effectLst/>
                <a:latin typeface="Aptos" panose="020B0004020202020204" pitchFamily="34" charset="0"/>
              </a:rPr>
            </a:br>
            <a:br>
              <a:rPr lang="en-US" sz="2000" b="0" i="0" dirty="0">
                <a:effectLst/>
                <a:latin typeface="Aptos" panose="020B0004020202020204" pitchFamily="34" charset="0"/>
              </a:rPr>
            </a:br>
            <a:r>
              <a:rPr lang="en-US" sz="2000" b="0" i="0" dirty="0">
                <a:effectLst/>
                <a:latin typeface="Aptos" panose="020B0004020202020204" pitchFamily="34" charset="0"/>
              </a:rPr>
              <a:t>TV-14 (Parents Strongly Cautioned):</a:t>
            </a:r>
            <a:br>
              <a:rPr lang="en-US" sz="2000" b="0" i="0" dirty="0">
                <a:effectLst/>
                <a:latin typeface="Aptos" panose="020B0004020202020204" pitchFamily="34" charset="0"/>
              </a:rPr>
            </a:br>
            <a:r>
              <a:rPr lang="en-US" sz="2000" b="0" i="0" dirty="0">
                <a:effectLst/>
                <a:latin typeface="Aptos" panose="020B0004020202020204" pitchFamily="34" charset="0"/>
              </a:rPr>
              <a:t> Following closely, TV-14 with 2160 entries signifies content suitable for viewers 14 years and older. Given that these programs may contain material parents find unsuitable for children under 14,it highlights a sizable teenage audience. Investing in content for this demographic could be strategically advantageous.</a:t>
            </a:r>
            <a:endParaRPr lang="en-IN" sz="2000" dirty="0">
              <a:solidFill>
                <a:srgbClr val="FF0000"/>
              </a:solidFill>
              <a:latin typeface="Aptos" panose="020B0004020202020204" pitchFamily="34" charset="0"/>
            </a:endParaRPr>
          </a:p>
        </p:txBody>
      </p:sp>
    </p:spTree>
    <p:extLst>
      <p:ext uri="{BB962C8B-B14F-4D97-AF65-F5344CB8AC3E}">
        <p14:creationId xmlns:p14="http://schemas.microsoft.com/office/powerpoint/2010/main" val="3460640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EF98-ACD9-7473-AD93-83A9FA81189E}"/>
              </a:ext>
            </a:extLst>
          </p:cNvPr>
          <p:cNvSpPr>
            <a:spLocks noGrp="1"/>
          </p:cNvSpPr>
          <p:nvPr>
            <p:ph type="title"/>
          </p:nvPr>
        </p:nvSpPr>
        <p:spPr>
          <a:xfrm>
            <a:off x="685801" y="195944"/>
            <a:ext cx="10396882" cy="881742"/>
          </a:xfrm>
        </p:spPr>
        <p:txBody>
          <a:bodyPr>
            <a:normAutofit fontScale="90000"/>
          </a:bodyPr>
          <a:lstStyle/>
          <a:p>
            <a:r>
              <a:rPr lang="en-IN" sz="3200" dirty="0"/>
              <a:t>Question no 6.what Type of content is created  according to country?</a:t>
            </a:r>
          </a:p>
        </p:txBody>
      </p:sp>
      <p:pic>
        <p:nvPicPr>
          <p:cNvPr id="5" name="Content Placeholder 4">
            <a:extLst>
              <a:ext uri="{FF2B5EF4-FFF2-40B4-BE49-F238E27FC236}">
                <a16:creationId xmlns:a16="http://schemas.microsoft.com/office/drawing/2014/main" id="{0AB8E543-AE72-E2E4-783D-29F428D4AAD2}"/>
              </a:ext>
            </a:extLst>
          </p:cNvPr>
          <p:cNvPicPr>
            <a:picLocks noGrp="1" noChangeAspect="1"/>
          </p:cNvPicPr>
          <p:nvPr>
            <p:ph sz="quarter" idx="13"/>
          </p:nvPr>
        </p:nvPicPr>
        <p:blipFill>
          <a:blip r:embed="rId2"/>
          <a:stretch>
            <a:fillRect/>
          </a:stretch>
        </p:blipFill>
        <p:spPr>
          <a:xfrm>
            <a:off x="685801" y="1077686"/>
            <a:ext cx="10319656" cy="4500109"/>
          </a:xfrm>
        </p:spPr>
      </p:pic>
    </p:spTree>
    <p:extLst>
      <p:ext uri="{BB962C8B-B14F-4D97-AF65-F5344CB8AC3E}">
        <p14:creationId xmlns:p14="http://schemas.microsoft.com/office/powerpoint/2010/main" val="453276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C01E-CA10-16CC-1DFF-8AA826AA8642}"/>
              </a:ext>
            </a:extLst>
          </p:cNvPr>
          <p:cNvSpPr>
            <a:spLocks noGrp="1"/>
          </p:cNvSpPr>
          <p:nvPr>
            <p:ph type="title"/>
          </p:nvPr>
        </p:nvSpPr>
        <p:spPr/>
        <p:txBody>
          <a:bodyPr>
            <a:normAutofit/>
          </a:bodyPr>
          <a:lstStyle/>
          <a:p>
            <a:r>
              <a:rPr lang="en-IN" sz="3600" dirty="0"/>
              <a:t>Question no 7.Which type of content is most popular in </a:t>
            </a:r>
            <a:r>
              <a:rPr lang="en-IN" sz="3600" dirty="0" err="1"/>
              <a:t>india</a:t>
            </a:r>
            <a:r>
              <a:rPr lang="en-IN" sz="3600" dirty="0"/>
              <a:t> ?</a:t>
            </a:r>
          </a:p>
        </p:txBody>
      </p:sp>
      <p:pic>
        <p:nvPicPr>
          <p:cNvPr id="5" name="Content Placeholder 4">
            <a:extLst>
              <a:ext uri="{FF2B5EF4-FFF2-40B4-BE49-F238E27FC236}">
                <a16:creationId xmlns:a16="http://schemas.microsoft.com/office/drawing/2014/main" id="{CE899972-F701-AE33-5FE1-AD2202C58183}"/>
              </a:ext>
            </a:extLst>
          </p:cNvPr>
          <p:cNvPicPr>
            <a:picLocks noGrp="1" noChangeAspect="1"/>
          </p:cNvPicPr>
          <p:nvPr>
            <p:ph sz="quarter" idx="13"/>
          </p:nvPr>
        </p:nvPicPr>
        <p:blipFill>
          <a:blip r:embed="rId2"/>
          <a:stretch>
            <a:fillRect/>
          </a:stretch>
        </p:blipFill>
        <p:spPr>
          <a:xfrm>
            <a:off x="600647" y="2014652"/>
            <a:ext cx="10394950" cy="2604177"/>
          </a:xfrm>
        </p:spPr>
      </p:pic>
    </p:spTree>
    <p:extLst>
      <p:ext uri="{BB962C8B-B14F-4D97-AF65-F5344CB8AC3E}">
        <p14:creationId xmlns:p14="http://schemas.microsoft.com/office/powerpoint/2010/main" val="2050884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E902-9B3A-EAAB-252F-CF559643B5EB}"/>
              </a:ext>
            </a:extLst>
          </p:cNvPr>
          <p:cNvSpPr>
            <a:spLocks noGrp="1"/>
          </p:cNvSpPr>
          <p:nvPr>
            <p:ph type="title"/>
          </p:nvPr>
        </p:nvSpPr>
        <p:spPr>
          <a:xfrm>
            <a:off x="5301343" y="141516"/>
            <a:ext cx="5781340" cy="4702628"/>
          </a:xfrm>
        </p:spPr>
        <p:txBody>
          <a:bodyPr>
            <a:normAutofit/>
          </a:bodyPr>
          <a:lstStyle/>
          <a:p>
            <a:r>
              <a:rPr lang="en-IN" sz="2800" dirty="0">
                <a:latin typeface="Aptos Display" panose="020B0004020202020204" pitchFamily="34" charset="0"/>
              </a:rPr>
              <a:t>Ans:- there are movies content famous in </a:t>
            </a:r>
            <a:r>
              <a:rPr lang="en-IN" sz="2800" dirty="0" err="1">
                <a:latin typeface="Aptos Display" panose="020B0004020202020204" pitchFamily="34" charset="0"/>
              </a:rPr>
              <a:t>india</a:t>
            </a:r>
            <a:r>
              <a:rPr lang="en-IN" sz="2800" dirty="0">
                <a:latin typeface="Aptos Display" panose="020B0004020202020204" pitchFamily="34" charset="0"/>
              </a:rPr>
              <a:t> than the tv show ,we can see in this pie chart that in </a:t>
            </a:r>
            <a:r>
              <a:rPr lang="en-IN" sz="2800" dirty="0" err="1">
                <a:latin typeface="Aptos Display" panose="020B0004020202020204" pitchFamily="34" charset="0"/>
              </a:rPr>
              <a:t>india</a:t>
            </a:r>
            <a:r>
              <a:rPr lang="en-IN" sz="2800" dirty="0">
                <a:latin typeface="Aptos Display" panose="020B0004020202020204" pitchFamily="34" charset="0"/>
              </a:rPr>
              <a:t> 92% movies are released and 8% of tv shows.</a:t>
            </a:r>
          </a:p>
        </p:txBody>
      </p:sp>
      <p:pic>
        <p:nvPicPr>
          <p:cNvPr id="5" name="Content Placeholder 4">
            <a:extLst>
              <a:ext uri="{FF2B5EF4-FFF2-40B4-BE49-F238E27FC236}">
                <a16:creationId xmlns:a16="http://schemas.microsoft.com/office/drawing/2014/main" id="{5E432706-97A6-270F-DC9F-A7DFC25DD894}"/>
              </a:ext>
            </a:extLst>
          </p:cNvPr>
          <p:cNvPicPr>
            <a:picLocks noGrp="1" noChangeAspect="1"/>
          </p:cNvPicPr>
          <p:nvPr>
            <p:ph sz="quarter" idx="13"/>
          </p:nvPr>
        </p:nvPicPr>
        <p:blipFill>
          <a:blip r:embed="rId2"/>
          <a:stretch>
            <a:fillRect/>
          </a:stretch>
        </p:blipFill>
        <p:spPr>
          <a:xfrm>
            <a:off x="250148" y="141515"/>
            <a:ext cx="4604880" cy="4996890"/>
          </a:xfrm>
        </p:spPr>
      </p:pic>
    </p:spTree>
    <p:extLst>
      <p:ext uri="{BB962C8B-B14F-4D97-AF65-F5344CB8AC3E}">
        <p14:creationId xmlns:p14="http://schemas.microsoft.com/office/powerpoint/2010/main" val="380096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6963-5082-20A6-DBA3-3F06A0C46141}"/>
              </a:ext>
            </a:extLst>
          </p:cNvPr>
          <p:cNvSpPr>
            <a:spLocks noGrp="1"/>
          </p:cNvSpPr>
          <p:nvPr>
            <p:ph type="title"/>
          </p:nvPr>
        </p:nvSpPr>
        <p:spPr>
          <a:xfrm>
            <a:off x="544287" y="228600"/>
            <a:ext cx="10396882" cy="1151965"/>
          </a:xfrm>
        </p:spPr>
        <p:txBody>
          <a:bodyPr/>
          <a:lstStyle/>
          <a:p>
            <a:r>
              <a:rPr lang="en-IN" dirty="0"/>
              <a:t>summery</a:t>
            </a:r>
          </a:p>
        </p:txBody>
      </p:sp>
      <p:sp>
        <p:nvSpPr>
          <p:cNvPr id="3" name="Content Placeholder 2">
            <a:extLst>
              <a:ext uri="{FF2B5EF4-FFF2-40B4-BE49-F238E27FC236}">
                <a16:creationId xmlns:a16="http://schemas.microsoft.com/office/drawing/2014/main" id="{18DFE02A-9B99-4515-72B2-8280D7B0E601}"/>
              </a:ext>
            </a:extLst>
          </p:cNvPr>
          <p:cNvSpPr>
            <a:spLocks noGrp="1"/>
          </p:cNvSpPr>
          <p:nvPr>
            <p:ph sz="quarter" idx="13"/>
          </p:nvPr>
        </p:nvSpPr>
        <p:spPr>
          <a:xfrm>
            <a:off x="457200" y="1709047"/>
            <a:ext cx="10394707" cy="3311189"/>
          </a:xfrm>
        </p:spPr>
        <p:txBody>
          <a:bodyPr>
            <a:normAutofit fontScale="92500" lnSpcReduction="20000"/>
          </a:bodyPr>
          <a:lstStyle/>
          <a:p>
            <a:r>
              <a:rPr lang="en-US" sz="2800" b="0" i="0" dirty="0">
                <a:solidFill>
                  <a:srgbClr val="000000"/>
                </a:solidFill>
                <a:effectLst/>
                <a:highlight>
                  <a:srgbClr val="F0F0F0"/>
                </a:highlight>
                <a:latin typeface="Inter"/>
              </a:rPr>
              <a:t>The Netflix dataset has 8807 entries:</a:t>
            </a:r>
            <a:r>
              <a:rPr lang="en-IN" sz="2800" dirty="0">
                <a:latin typeface="Aptos Display" panose="020B0004020202020204" pitchFamily="34" charset="0"/>
              </a:rPr>
              <a:t> 6126</a:t>
            </a:r>
            <a:r>
              <a:rPr lang="en-US" sz="2800" b="0" i="0" dirty="0">
                <a:solidFill>
                  <a:srgbClr val="000000"/>
                </a:solidFill>
                <a:effectLst/>
                <a:highlight>
                  <a:srgbClr val="F0F0F0"/>
                </a:highlight>
                <a:latin typeface="Inter"/>
              </a:rPr>
              <a:t> movies and 2674 TV shows.</a:t>
            </a:r>
          </a:p>
          <a:p>
            <a:r>
              <a:rPr lang="en-US" sz="2800" b="0" i="0" dirty="0">
                <a:solidFill>
                  <a:srgbClr val="000000"/>
                </a:solidFill>
                <a:effectLst/>
                <a:highlight>
                  <a:srgbClr val="F0F0F0"/>
                </a:highlight>
                <a:latin typeface="Inter"/>
              </a:rPr>
              <a:t> The peak release year is 2018. </a:t>
            </a:r>
          </a:p>
          <a:p>
            <a:r>
              <a:rPr lang="en-US" sz="2800" b="0" i="0" dirty="0">
                <a:solidFill>
                  <a:srgbClr val="000000"/>
                </a:solidFill>
                <a:effectLst/>
                <a:highlight>
                  <a:srgbClr val="F0F0F0"/>
                </a:highlight>
                <a:latin typeface="Inter"/>
              </a:rPr>
              <a:t>Top countries are the USA, India, and the UK. </a:t>
            </a:r>
          </a:p>
          <a:p>
            <a:r>
              <a:rPr lang="en-US" sz="2800" b="0" i="0" dirty="0">
                <a:solidFill>
                  <a:srgbClr val="000000"/>
                </a:solidFill>
                <a:effectLst/>
                <a:highlight>
                  <a:srgbClr val="F0F0F0"/>
                </a:highlight>
                <a:latin typeface="Inter"/>
              </a:rPr>
              <a:t>Popular ratings are TV-MA and TV-14, with common genres being dramas, comedies, and documentaries, showcasing Netflix's diverse and global content.</a:t>
            </a:r>
            <a:endParaRPr lang="en-IN" sz="2800" dirty="0"/>
          </a:p>
        </p:txBody>
      </p:sp>
    </p:spTree>
    <p:extLst>
      <p:ext uri="{BB962C8B-B14F-4D97-AF65-F5344CB8AC3E}">
        <p14:creationId xmlns:p14="http://schemas.microsoft.com/office/powerpoint/2010/main" val="4037951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9409-871D-B0D6-6520-C0F445E531E1}"/>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77C923BE-CADF-8556-1A47-9668396E422B}"/>
              </a:ext>
            </a:extLst>
          </p:cNvPr>
          <p:cNvSpPr>
            <a:spLocks noGrp="1"/>
          </p:cNvSpPr>
          <p:nvPr>
            <p:ph sz="quarter" idx="13"/>
          </p:nvPr>
        </p:nvSpPr>
        <p:spPr/>
        <p:txBody>
          <a:bodyPr>
            <a:normAutofit/>
          </a:bodyPr>
          <a:lstStyle/>
          <a:p>
            <a:r>
              <a:rPr lang="en-US" sz="2400" b="0" i="0" dirty="0">
                <a:effectLst/>
                <a:highlight>
                  <a:srgbClr val="F0F0F0"/>
                </a:highlight>
                <a:latin typeface="Inter"/>
              </a:rPr>
              <a:t>The Netflix dataset reveals a dynamic and expansive content library, with a strong emphasis on movies, particularly in recent years. The diversity in genres, ratings, and international representation highlights Netflix's strategy to cater to a broad, global audience. This rich variety ensures that Netflix remains a leading platform for entertainment, appealing to diverse tastes and preferences worldwide.</a:t>
            </a:r>
            <a:endParaRPr lang="en-IN" sz="2400" dirty="0"/>
          </a:p>
        </p:txBody>
      </p:sp>
    </p:spTree>
    <p:extLst>
      <p:ext uri="{BB962C8B-B14F-4D97-AF65-F5344CB8AC3E}">
        <p14:creationId xmlns:p14="http://schemas.microsoft.com/office/powerpoint/2010/main" val="299457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66E7-EE51-EE39-BBED-A5B07D6B7165}"/>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501AFEB8-BBC3-C7BB-6761-16E847BB461F}"/>
              </a:ext>
            </a:extLst>
          </p:cNvPr>
          <p:cNvPicPr>
            <a:picLocks noGrp="1" noChangeAspect="1"/>
          </p:cNvPicPr>
          <p:nvPr>
            <p:ph sz="quarter" idx="13"/>
          </p:nvPr>
        </p:nvPicPr>
        <p:blipFill>
          <a:blip r:embed="rId2"/>
          <a:stretch>
            <a:fillRect/>
          </a:stretch>
        </p:blipFill>
        <p:spPr>
          <a:xfrm>
            <a:off x="1" y="0"/>
            <a:ext cx="12192000" cy="6858000"/>
          </a:xfrm>
        </p:spPr>
      </p:pic>
    </p:spTree>
    <p:extLst>
      <p:ext uri="{BB962C8B-B14F-4D97-AF65-F5344CB8AC3E}">
        <p14:creationId xmlns:p14="http://schemas.microsoft.com/office/powerpoint/2010/main" val="7069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B00A2-799B-A853-BC75-99599D927117}"/>
              </a:ext>
            </a:extLst>
          </p:cNvPr>
          <p:cNvSpPr>
            <a:spLocks noGrp="1"/>
          </p:cNvSpPr>
          <p:nvPr>
            <p:ph sz="quarter" idx="13"/>
          </p:nvPr>
        </p:nvSpPr>
        <p:spPr>
          <a:xfrm>
            <a:off x="794657" y="1153887"/>
            <a:ext cx="10394707" cy="3311189"/>
          </a:xfrm>
        </p:spPr>
        <p:txBody>
          <a:bodyPr/>
          <a:lstStyle/>
          <a:p>
            <a:pPr marL="0" indent="0">
              <a:buNone/>
            </a:pPr>
            <a:r>
              <a:rPr lang="en-US" sz="2800" dirty="0">
                <a:latin typeface="Bahnschrift Condensed" panose="020B0502040204020203" pitchFamily="34" charset="0"/>
              </a:rPr>
              <a:t>The Netflix dataset contains information about various TV shows and movies available on the platform, including details like title, type (TV show or movie), release year, country of production, duration, and genre. It provides insights into the diverse content offered by Netflix, facilitating analyses of trends in production, distribution, and viewer preferences</a:t>
            </a:r>
            <a:r>
              <a:rPr lang="en-US" dirty="0"/>
              <a:t>.</a:t>
            </a:r>
            <a:endParaRPr lang="en-IN" dirty="0"/>
          </a:p>
        </p:txBody>
      </p:sp>
      <p:sp>
        <p:nvSpPr>
          <p:cNvPr id="7" name="Title 6">
            <a:extLst>
              <a:ext uri="{FF2B5EF4-FFF2-40B4-BE49-F238E27FC236}">
                <a16:creationId xmlns:a16="http://schemas.microsoft.com/office/drawing/2014/main" id="{B0916633-01FA-089C-CC8F-265A20200F92}"/>
              </a:ext>
            </a:extLst>
          </p:cNvPr>
          <p:cNvSpPr>
            <a:spLocks noGrp="1"/>
          </p:cNvSpPr>
          <p:nvPr>
            <p:ph type="title"/>
          </p:nvPr>
        </p:nvSpPr>
        <p:spPr>
          <a:xfrm>
            <a:off x="685801" y="315686"/>
            <a:ext cx="10396882" cy="838201"/>
          </a:xfrm>
        </p:spPr>
        <p:txBody>
          <a:bodyPr>
            <a:normAutofit fontScale="90000"/>
          </a:bodyPr>
          <a:lstStyle/>
          <a:p>
            <a:pPr algn="ctr"/>
            <a:r>
              <a:rPr lang="en-US" b="1" i="0" u="none" strike="noStrike" dirty="0">
                <a:solidFill>
                  <a:srgbClr val="1E88E5"/>
                </a:solidFill>
                <a:effectLst/>
                <a:latin typeface="Inter"/>
                <a:hlinkClick r:id="rId2"/>
              </a:rPr>
              <a:t>Introduction</a:t>
            </a:r>
            <a:br>
              <a:rPr lang="en-US" b="0" i="0" dirty="0">
                <a:solidFill>
                  <a:srgbClr val="3C4043"/>
                </a:solidFill>
                <a:effectLst/>
                <a:latin typeface="Inter"/>
              </a:rPr>
            </a:br>
            <a:endParaRPr lang="en-IN" dirty="0"/>
          </a:p>
        </p:txBody>
      </p:sp>
    </p:spTree>
    <p:extLst>
      <p:ext uri="{BB962C8B-B14F-4D97-AF65-F5344CB8AC3E}">
        <p14:creationId xmlns:p14="http://schemas.microsoft.com/office/powerpoint/2010/main" val="1124008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73EF-C4DE-C567-0482-84091B872E78}"/>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7C2CD8C7-FDD6-F8D8-19E9-14ED9098D68E}"/>
              </a:ext>
            </a:extLst>
          </p:cNvPr>
          <p:cNvPicPr>
            <a:picLocks noGrp="1" noChangeAspect="1"/>
          </p:cNvPicPr>
          <p:nvPr>
            <p:ph sz="quarter" idx="13"/>
          </p:nvPr>
        </p:nvPicPr>
        <p:blipFill>
          <a:blip r:embed="rId2"/>
          <a:stretch>
            <a:fillRect/>
          </a:stretch>
        </p:blipFill>
        <p:spPr>
          <a:xfrm>
            <a:off x="0" y="0"/>
            <a:ext cx="12192000" cy="6858000"/>
          </a:xfrm>
        </p:spPr>
      </p:pic>
    </p:spTree>
    <p:extLst>
      <p:ext uri="{BB962C8B-B14F-4D97-AF65-F5344CB8AC3E}">
        <p14:creationId xmlns:p14="http://schemas.microsoft.com/office/powerpoint/2010/main" val="81846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A570-A43D-DBA0-28F0-A8B241A2AB7E}"/>
              </a:ext>
            </a:extLst>
          </p:cNvPr>
          <p:cNvSpPr>
            <a:spLocks noGrp="1"/>
          </p:cNvSpPr>
          <p:nvPr>
            <p:ph type="title"/>
          </p:nvPr>
        </p:nvSpPr>
        <p:spPr/>
        <p:txBody>
          <a:bodyPr>
            <a:normAutofit fontScale="90000"/>
          </a:bodyPr>
          <a:lstStyle/>
          <a:p>
            <a:pPr algn="ctr"/>
            <a:r>
              <a:rPr lang="en-US" b="1" i="0" u="none" strike="noStrike" dirty="0">
                <a:solidFill>
                  <a:srgbClr val="1E88E5"/>
                </a:solidFill>
                <a:effectLst/>
                <a:latin typeface="Inter"/>
                <a:hlinkClick r:id="rId2"/>
              </a:rPr>
              <a:t>About Netflix</a:t>
            </a:r>
            <a:br>
              <a:rPr lang="en-US" b="0" i="0" dirty="0">
                <a:solidFill>
                  <a:srgbClr val="3C4043"/>
                </a:solidFill>
                <a:effectLst/>
                <a:latin typeface="Inter"/>
              </a:rPr>
            </a:br>
            <a:endParaRPr lang="en-IN" dirty="0"/>
          </a:p>
        </p:txBody>
      </p:sp>
      <p:sp>
        <p:nvSpPr>
          <p:cNvPr id="3" name="Content Placeholder 2">
            <a:extLst>
              <a:ext uri="{FF2B5EF4-FFF2-40B4-BE49-F238E27FC236}">
                <a16:creationId xmlns:a16="http://schemas.microsoft.com/office/drawing/2014/main" id="{C502A72C-26E5-90F2-0316-758103AC9962}"/>
              </a:ext>
            </a:extLst>
          </p:cNvPr>
          <p:cNvSpPr>
            <a:spLocks noGrp="1"/>
          </p:cNvSpPr>
          <p:nvPr>
            <p:ph sz="quarter" idx="13"/>
          </p:nvPr>
        </p:nvSpPr>
        <p:spPr>
          <a:xfrm>
            <a:off x="687976" y="1475567"/>
            <a:ext cx="10394707" cy="3311189"/>
          </a:xfrm>
        </p:spPr>
        <p:txBody>
          <a:bodyPr>
            <a:normAutofit fontScale="92500"/>
          </a:bodyPr>
          <a:lstStyle/>
          <a:p>
            <a:pPr marL="0" indent="0">
              <a:buNone/>
            </a:pPr>
            <a:r>
              <a:rPr lang="en-US" sz="2800" dirty="0">
                <a:latin typeface="Bahnschrift Condensed" panose="020B0502040204020203" pitchFamily="34" charset="0"/>
              </a:rPr>
              <a:t>Netflix is a leading global streaming service offering a vast library of TV shows, movies, documentaries, and more. Founded in 1997, it revolutionized the entertainment industry by pioneering subscription-based video streaming, enabling users to watch content anytime, anywhere. With a focus on original programming, personalized recommendations, and seamless user experience, Netflix has become a household name, catering to diverse tastes and preferences worldwide.</a:t>
            </a:r>
            <a:endParaRPr lang="en-IN" sz="2800" dirty="0">
              <a:latin typeface="Bahnschrift Condensed" panose="020B0502040204020203" pitchFamily="34" charset="0"/>
            </a:endParaRPr>
          </a:p>
        </p:txBody>
      </p:sp>
    </p:spTree>
    <p:extLst>
      <p:ext uri="{BB962C8B-B14F-4D97-AF65-F5344CB8AC3E}">
        <p14:creationId xmlns:p14="http://schemas.microsoft.com/office/powerpoint/2010/main" val="324568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4D93-D3CF-FEB0-F3C1-09C973590D67}"/>
              </a:ext>
            </a:extLst>
          </p:cNvPr>
          <p:cNvSpPr>
            <a:spLocks noGrp="1"/>
          </p:cNvSpPr>
          <p:nvPr>
            <p:ph type="title"/>
          </p:nvPr>
        </p:nvSpPr>
        <p:spPr>
          <a:xfrm>
            <a:off x="468086" y="228600"/>
            <a:ext cx="10396882" cy="1151965"/>
          </a:xfrm>
        </p:spPr>
        <p:txBody>
          <a:bodyPr/>
          <a:lstStyle/>
          <a:p>
            <a:r>
              <a:rPr lang="en-IN" dirty="0"/>
              <a:t>FIRST STEP FOR EDA</a:t>
            </a:r>
          </a:p>
        </p:txBody>
      </p:sp>
      <p:sp>
        <p:nvSpPr>
          <p:cNvPr id="3" name="Content Placeholder 2">
            <a:extLst>
              <a:ext uri="{FF2B5EF4-FFF2-40B4-BE49-F238E27FC236}">
                <a16:creationId xmlns:a16="http://schemas.microsoft.com/office/drawing/2014/main" id="{109FA10A-0A5F-6CD4-8678-9503E9484F69}"/>
              </a:ext>
            </a:extLst>
          </p:cNvPr>
          <p:cNvSpPr>
            <a:spLocks noGrp="1"/>
          </p:cNvSpPr>
          <p:nvPr>
            <p:ph sz="quarter" idx="13"/>
          </p:nvPr>
        </p:nvSpPr>
        <p:spPr>
          <a:xfrm>
            <a:off x="685800" y="-1208314"/>
            <a:ext cx="10394707" cy="6582900"/>
          </a:xfrm>
        </p:spPr>
        <p:txBody>
          <a:bodyPr/>
          <a:lstStyle/>
          <a:p>
            <a:pPr marL="0" indent="0">
              <a:buNone/>
            </a:pPr>
            <a:r>
              <a:rPr lang="en-US" sz="3200" b="1" i="0" u="none" strike="noStrike" dirty="0">
                <a:solidFill>
                  <a:srgbClr val="1E88E5"/>
                </a:solidFill>
                <a:effectLst/>
                <a:latin typeface="Inter"/>
                <a:hlinkClick r:id="rId2"/>
              </a:rPr>
              <a:t> Import Libraries</a:t>
            </a:r>
            <a:endParaRPr lang="en-US" sz="3200" b="0" i="0" dirty="0">
              <a:solidFill>
                <a:srgbClr val="3C4043"/>
              </a:solidFill>
              <a:effectLst/>
              <a:latin typeface="Inter"/>
            </a:endParaRPr>
          </a:p>
          <a:p>
            <a:endParaRPr lang="en-IN" dirty="0"/>
          </a:p>
        </p:txBody>
      </p:sp>
      <p:pic>
        <p:nvPicPr>
          <p:cNvPr id="5" name="Picture 4">
            <a:extLst>
              <a:ext uri="{FF2B5EF4-FFF2-40B4-BE49-F238E27FC236}">
                <a16:creationId xmlns:a16="http://schemas.microsoft.com/office/drawing/2014/main" id="{0A665CF7-CF40-8485-05FA-0B1F416D4292}"/>
              </a:ext>
            </a:extLst>
          </p:cNvPr>
          <p:cNvPicPr>
            <a:picLocks noChangeAspect="1"/>
          </p:cNvPicPr>
          <p:nvPr/>
        </p:nvPicPr>
        <p:blipFill rotWithShape="1">
          <a:blip r:embed="rId3"/>
          <a:srcRect l="5625" t="17574" r="33572" b="61604"/>
          <a:stretch/>
        </p:blipFill>
        <p:spPr>
          <a:xfrm>
            <a:off x="814252" y="2314692"/>
            <a:ext cx="7413171" cy="2398822"/>
          </a:xfrm>
          <a:prstGeom prst="rect">
            <a:avLst/>
          </a:prstGeom>
        </p:spPr>
      </p:pic>
    </p:spTree>
    <p:extLst>
      <p:ext uri="{BB962C8B-B14F-4D97-AF65-F5344CB8AC3E}">
        <p14:creationId xmlns:p14="http://schemas.microsoft.com/office/powerpoint/2010/main" val="366425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2A9F-01A9-8271-8BA1-C67E63264285}"/>
              </a:ext>
            </a:extLst>
          </p:cNvPr>
          <p:cNvSpPr>
            <a:spLocks noGrp="1"/>
          </p:cNvSpPr>
          <p:nvPr>
            <p:ph type="title"/>
          </p:nvPr>
        </p:nvSpPr>
        <p:spPr>
          <a:xfrm>
            <a:off x="511629" y="-315808"/>
            <a:ext cx="10396882" cy="1883228"/>
          </a:xfrm>
        </p:spPr>
        <p:txBody>
          <a:bodyPr/>
          <a:lstStyle/>
          <a:p>
            <a:r>
              <a:rPr lang="en-IN" dirty="0"/>
              <a:t>Load dataset</a:t>
            </a:r>
          </a:p>
        </p:txBody>
      </p:sp>
      <p:sp>
        <p:nvSpPr>
          <p:cNvPr id="3" name="Content Placeholder 2">
            <a:extLst>
              <a:ext uri="{FF2B5EF4-FFF2-40B4-BE49-F238E27FC236}">
                <a16:creationId xmlns:a16="http://schemas.microsoft.com/office/drawing/2014/main" id="{603B722E-9A88-2F8F-AF5B-82EA17D06BCA}"/>
              </a:ext>
            </a:extLst>
          </p:cNvPr>
          <p:cNvSpPr>
            <a:spLocks noGrp="1"/>
          </p:cNvSpPr>
          <p:nvPr>
            <p:ph sz="quarter" idx="13"/>
          </p:nvPr>
        </p:nvSpPr>
        <p:spPr>
          <a:xfrm>
            <a:off x="685800" y="-3048000"/>
            <a:ext cx="10394707" cy="8422585"/>
          </a:xfrm>
        </p:spPr>
        <p:txBody>
          <a:bodyPr/>
          <a:lstStyle/>
          <a:p>
            <a:pPr marL="0" indent="0">
              <a:buNone/>
            </a:pPr>
            <a:r>
              <a:rPr lang="en-IN" sz="3200" b="1" u="sng" dirty="0">
                <a:solidFill>
                  <a:srgbClr val="FF0000"/>
                </a:solidFill>
                <a:latin typeface="Inter"/>
              </a:rPr>
              <a:t>Import warnings</a:t>
            </a:r>
          </a:p>
        </p:txBody>
      </p:sp>
      <p:pic>
        <p:nvPicPr>
          <p:cNvPr id="5" name="Picture 4">
            <a:extLst>
              <a:ext uri="{FF2B5EF4-FFF2-40B4-BE49-F238E27FC236}">
                <a16:creationId xmlns:a16="http://schemas.microsoft.com/office/drawing/2014/main" id="{95150AE1-EB55-7487-EBF3-62B1A2F86502}"/>
              </a:ext>
            </a:extLst>
          </p:cNvPr>
          <p:cNvPicPr>
            <a:picLocks noChangeAspect="1"/>
          </p:cNvPicPr>
          <p:nvPr/>
        </p:nvPicPr>
        <p:blipFill>
          <a:blip r:embed="rId2"/>
          <a:stretch>
            <a:fillRect/>
          </a:stretch>
        </p:blipFill>
        <p:spPr>
          <a:xfrm>
            <a:off x="683624" y="1740686"/>
            <a:ext cx="4686954" cy="1095528"/>
          </a:xfrm>
          <a:prstGeom prst="rect">
            <a:avLst/>
          </a:prstGeom>
        </p:spPr>
      </p:pic>
      <p:sp>
        <p:nvSpPr>
          <p:cNvPr id="7" name="TextBox 6">
            <a:extLst>
              <a:ext uri="{FF2B5EF4-FFF2-40B4-BE49-F238E27FC236}">
                <a16:creationId xmlns:a16="http://schemas.microsoft.com/office/drawing/2014/main" id="{A754F200-B054-8990-012D-BCE43FABE8B4}"/>
              </a:ext>
            </a:extLst>
          </p:cNvPr>
          <p:cNvSpPr txBox="1"/>
          <p:nvPr/>
        </p:nvSpPr>
        <p:spPr>
          <a:xfrm>
            <a:off x="683624" y="3101670"/>
            <a:ext cx="4419601" cy="584775"/>
          </a:xfrm>
          <a:prstGeom prst="rect">
            <a:avLst/>
          </a:prstGeom>
          <a:noFill/>
        </p:spPr>
        <p:txBody>
          <a:bodyPr wrap="square" rtlCol="0">
            <a:spAutoFit/>
          </a:bodyPr>
          <a:lstStyle/>
          <a:p>
            <a:r>
              <a:rPr lang="en-IN" sz="3200" b="1" u="sng" dirty="0">
                <a:solidFill>
                  <a:srgbClr val="FF0000"/>
                </a:solidFill>
                <a:latin typeface="Aptos Display" panose="020B0004020202020204" pitchFamily="34" charset="0"/>
              </a:rPr>
              <a:t>Load dataset</a:t>
            </a:r>
          </a:p>
        </p:txBody>
      </p:sp>
      <p:pic>
        <p:nvPicPr>
          <p:cNvPr id="9" name="Picture 8">
            <a:extLst>
              <a:ext uri="{FF2B5EF4-FFF2-40B4-BE49-F238E27FC236}">
                <a16:creationId xmlns:a16="http://schemas.microsoft.com/office/drawing/2014/main" id="{209B22AB-C923-AD5B-0647-B67C3107E7BE}"/>
              </a:ext>
            </a:extLst>
          </p:cNvPr>
          <p:cNvPicPr>
            <a:picLocks noChangeAspect="1"/>
          </p:cNvPicPr>
          <p:nvPr/>
        </p:nvPicPr>
        <p:blipFill>
          <a:blip r:embed="rId3"/>
          <a:stretch>
            <a:fillRect/>
          </a:stretch>
        </p:blipFill>
        <p:spPr>
          <a:xfrm>
            <a:off x="757649" y="3962787"/>
            <a:ext cx="5906324" cy="771633"/>
          </a:xfrm>
          <a:prstGeom prst="rect">
            <a:avLst/>
          </a:prstGeom>
        </p:spPr>
      </p:pic>
    </p:spTree>
    <p:extLst>
      <p:ext uri="{BB962C8B-B14F-4D97-AF65-F5344CB8AC3E}">
        <p14:creationId xmlns:p14="http://schemas.microsoft.com/office/powerpoint/2010/main" val="162986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6E32-F27D-ECFB-DEF0-9F3DBF824409}"/>
              </a:ext>
            </a:extLst>
          </p:cNvPr>
          <p:cNvSpPr>
            <a:spLocks noGrp="1"/>
          </p:cNvSpPr>
          <p:nvPr>
            <p:ph type="title"/>
          </p:nvPr>
        </p:nvSpPr>
        <p:spPr>
          <a:xfrm>
            <a:off x="685801" y="206828"/>
            <a:ext cx="10396882" cy="1164771"/>
          </a:xfrm>
        </p:spPr>
        <p:txBody>
          <a:bodyPr>
            <a:normAutofit fontScale="90000"/>
          </a:bodyPr>
          <a:lstStyle/>
          <a:p>
            <a:r>
              <a:rPr lang="en-IN" dirty="0"/>
              <a:t>Basic </a:t>
            </a:r>
            <a:r>
              <a:rPr lang="en-IN" dirty="0" err="1"/>
              <a:t>eda</a:t>
            </a:r>
            <a:r>
              <a:rPr lang="en-IN" dirty="0"/>
              <a:t>  </a:t>
            </a:r>
            <a:r>
              <a:rPr lang="en-IN" sz="4900" dirty="0">
                <a:latin typeface="Aptos Display" panose="020B0004020202020204" pitchFamily="34" charset="0"/>
              </a:rPr>
              <a:t>(to find first 5 records)</a:t>
            </a:r>
            <a:br>
              <a:rPr lang="en-IN" sz="4900" dirty="0">
                <a:latin typeface="Aptos Display" panose="020B0004020202020204" pitchFamily="34" charset="0"/>
              </a:rPr>
            </a:br>
            <a:endParaRPr lang="en-IN" sz="4900" dirty="0"/>
          </a:p>
        </p:txBody>
      </p:sp>
      <p:pic>
        <p:nvPicPr>
          <p:cNvPr id="4" name="Picture 3">
            <a:extLst>
              <a:ext uri="{FF2B5EF4-FFF2-40B4-BE49-F238E27FC236}">
                <a16:creationId xmlns:a16="http://schemas.microsoft.com/office/drawing/2014/main" id="{665299C4-86D4-7496-6963-9C6B0D39315B}"/>
              </a:ext>
            </a:extLst>
          </p:cNvPr>
          <p:cNvPicPr>
            <a:picLocks noChangeAspect="1"/>
          </p:cNvPicPr>
          <p:nvPr/>
        </p:nvPicPr>
        <p:blipFill rotWithShape="1">
          <a:blip r:embed="rId2"/>
          <a:srcRect l="5625" t="17940" b="10835"/>
          <a:stretch/>
        </p:blipFill>
        <p:spPr>
          <a:xfrm>
            <a:off x="108857" y="772887"/>
            <a:ext cx="11506199" cy="4713514"/>
          </a:xfrm>
          <a:prstGeom prst="rect">
            <a:avLst/>
          </a:prstGeom>
        </p:spPr>
      </p:pic>
    </p:spTree>
    <p:extLst>
      <p:ext uri="{BB962C8B-B14F-4D97-AF65-F5344CB8AC3E}">
        <p14:creationId xmlns:p14="http://schemas.microsoft.com/office/powerpoint/2010/main" val="41281513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269</TotalTime>
  <Words>1056</Words>
  <Application>Microsoft Office PowerPoint</Application>
  <PresentationFormat>Widescreen</PresentationFormat>
  <Paragraphs>68</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Aptos</vt:lpstr>
      <vt:lpstr>Aptos Display</vt:lpstr>
      <vt:lpstr>Aptos Narrow</vt:lpstr>
      <vt:lpstr>Arial</vt:lpstr>
      <vt:lpstr>Arial Black</vt:lpstr>
      <vt:lpstr>Bahnschrift Condensed</vt:lpstr>
      <vt:lpstr>Impact</vt:lpstr>
      <vt:lpstr>Inter</vt:lpstr>
      <vt:lpstr>Main Event</vt:lpstr>
      <vt:lpstr>PowerPoint Presentation</vt:lpstr>
      <vt:lpstr>Welcome to</vt:lpstr>
      <vt:lpstr>TABLE OF CONTENTS</vt:lpstr>
      <vt:lpstr>Introduction </vt:lpstr>
      <vt:lpstr>PowerPoint Presentation</vt:lpstr>
      <vt:lpstr>About Netflix </vt:lpstr>
      <vt:lpstr>FIRST STEP FOR EDA</vt:lpstr>
      <vt:lpstr>Load dataset</vt:lpstr>
      <vt:lpstr>Basic eda  (to find first 5 records) </vt:lpstr>
      <vt:lpstr>to find last 5 records</vt:lpstr>
      <vt:lpstr>To know data about columns</vt:lpstr>
      <vt:lpstr>Data cleaning</vt:lpstr>
      <vt:lpstr>Finding null values in percentage </vt:lpstr>
      <vt:lpstr>An overview of statistics</vt:lpstr>
      <vt:lpstr>replacing missing values by mode</vt:lpstr>
      <vt:lpstr>TO KNOW ACTUAL VALUE COUNT OF HOW MANY MOVIES AND HOW MANY TV SHOWS ARE THERE I HAVE USED VALUE COUNT FUNCTION </vt:lpstr>
      <vt:lpstr>PowerPoint Presentation</vt:lpstr>
      <vt:lpstr>Here is another syntax for checking exact rows and columns or shape of data after cleaning data</vt:lpstr>
      <vt:lpstr>PowerPoint Presentation</vt:lpstr>
      <vt:lpstr>Question 2. Which country produces the most content on Netflix? </vt:lpstr>
      <vt:lpstr>PowerPoint Presentation</vt:lpstr>
      <vt:lpstr>Question no3.In which year most movies are released?</vt:lpstr>
      <vt:lpstr>PowerPoint Presentation</vt:lpstr>
      <vt:lpstr>PowerPoint Presentation</vt:lpstr>
      <vt:lpstr>PowerPoint Presentation</vt:lpstr>
      <vt:lpstr>PowerPoint Presentation</vt:lpstr>
      <vt:lpstr>PowerPoint Presentation</vt:lpstr>
      <vt:lpstr>Why maximum movies released in July and December?</vt:lpstr>
      <vt:lpstr>Question no 5.Which type of content have maximum rating?</vt:lpstr>
      <vt:lpstr>PowerPoint Presentation</vt:lpstr>
      <vt:lpstr>The most common ratings for shows on Netflix are 'TV-MA' and 'TV-14.  TV-MA (Mature Audience):  With 3207 entries, TV-MA dominates the ratings, indicating a substantial demand for adult-oriented content. This category often includes coarse language, explicit sexual content, nudity, or intense/graphic violence.The high count suggests a significant audience above 18 years old.  TV-14 (Parents Strongly Cautioned):  Following closely, TV-14 with 2160 entries signifies content suitable for viewers 14 years and older. Given that these programs may contain material parents find unsuitable for children under 14,it highlights a sizable teenage audience. Investing in content for this demographic could be strategically advantageous.</vt:lpstr>
      <vt:lpstr>Question no 6.what Type of content is created  according to country?</vt:lpstr>
      <vt:lpstr>Question no 7.Which type of content is most popular in india ?</vt:lpstr>
      <vt:lpstr>Ans:- there are movies content famous in india than the tv show ,we can see in this pie chart that in india 92% movies are released and 8% of tv shows.</vt:lpstr>
      <vt:lpstr>summery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Akshata charate</dc:creator>
  <cp:lastModifiedBy>Akshata charate</cp:lastModifiedBy>
  <cp:revision>4</cp:revision>
  <dcterms:created xsi:type="dcterms:W3CDTF">2024-06-08T08:23:22Z</dcterms:created>
  <dcterms:modified xsi:type="dcterms:W3CDTF">2024-06-09T08:16:41Z</dcterms:modified>
</cp:coreProperties>
</file>